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8"/>
  </p:notesMasterIdLst>
  <p:sldIdLst>
    <p:sldId id="270" r:id="rId6"/>
    <p:sldId id="258" r:id="rId7"/>
    <p:sldId id="256" r:id="rId8"/>
    <p:sldId id="262" r:id="rId9"/>
    <p:sldId id="263" r:id="rId10"/>
    <p:sldId id="264" r:id="rId11"/>
    <p:sldId id="265" r:id="rId12"/>
    <p:sldId id="266" r:id="rId13"/>
    <p:sldId id="267" r:id="rId14"/>
    <p:sldId id="268" r:id="rId15"/>
    <p:sldId id="269"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C1"/>
    <a:srgbClr val="002848"/>
    <a:srgbClr val="9ACF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DA9C94-BBCC-41A5-8786-502FAD9AA0DD}" v="1" dt="2025-09-09T20:27:47.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28" autoAdjust="0"/>
    <p:restoredTop sz="95884" autoAdjust="0"/>
  </p:normalViewPr>
  <p:slideViewPr>
    <p:cSldViewPr snapToGrid="0">
      <p:cViewPr varScale="1">
        <p:scale>
          <a:sx n="102" d="100"/>
          <a:sy n="102" d="100"/>
        </p:scale>
        <p:origin x="54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e Espiritu" userId="f06b34e8-cab1-4a75-b7b5-c8ce3621218d" providerId="ADAL" clId="{5D8C0066-9386-48DE-B9CE-C51911E6AE73}"/>
    <pc:docChg chg="undo custSel modSld">
      <pc:chgData name="Diane Espiritu" userId="f06b34e8-cab1-4a75-b7b5-c8ce3621218d" providerId="ADAL" clId="{5D8C0066-9386-48DE-B9CE-C51911E6AE73}" dt="2025-09-09T20:27:47.891" v="2" actId="14826"/>
      <pc:docMkLst>
        <pc:docMk/>
      </pc:docMkLst>
      <pc:sldChg chg="addSp delSp modSp mod addAnim delAnim">
        <pc:chgData name="Diane Espiritu" userId="f06b34e8-cab1-4a75-b7b5-c8ce3621218d" providerId="ADAL" clId="{5D8C0066-9386-48DE-B9CE-C51911E6AE73}" dt="2025-09-09T20:27:47.891" v="2" actId="14826"/>
        <pc:sldMkLst>
          <pc:docMk/>
          <pc:sldMk cId="4217920582" sldId="269"/>
        </pc:sldMkLst>
        <pc:picChg chg="add del mod">
          <ac:chgData name="Diane Espiritu" userId="f06b34e8-cab1-4a75-b7b5-c8ce3621218d" providerId="ADAL" clId="{5D8C0066-9386-48DE-B9CE-C51911E6AE73}" dt="2025-09-09T20:27:47.891" v="2" actId="14826"/>
          <ac:picMkLst>
            <pc:docMk/>
            <pc:sldMk cId="4217920582" sldId="269"/>
            <ac:picMk id="4" creationId="{592CC0F9-63BF-8F87-060B-E2A191A90A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14ECE-DD94-454B-A5E6-33DA74F19BB4}"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597A7-C30C-45C5-99F5-7D67A1777952}" type="slidenum">
              <a:rPr lang="en-US" smtClean="0"/>
              <a:t>‹#›</a:t>
            </a:fld>
            <a:endParaRPr lang="en-US"/>
          </a:p>
        </p:txBody>
      </p:sp>
    </p:spTree>
    <p:extLst>
      <p:ext uri="{BB962C8B-B14F-4D97-AF65-F5344CB8AC3E}">
        <p14:creationId xmlns:p14="http://schemas.microsoft.com/office/powerpoint/2010/main" val="112101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We’re going to tackle some common myths and give you a clearer picture of what a career in accounting is really like. After I read the myth, thumbs up if it is true and thumbs down if it is not. Let’s dive into the first myth.</a:t>
            </a:r>
          </a:p>
          <a:p>
            <a:r>
              <a:rPr lang="en-US" b="1"/>
              <a:t>Myth 1</a:t>
            </a:r>
            <a:r>
              <a:rPr lang="en-US"/>
              <a:t>: Accounting is just about numbers. (MYTH)</a:t>
            </a:r>
          </a:p>
          <a:p>
            <a:r>
              <a:rPr lang="en-US"/>
              <a:t>Description: Sure, accountants work with numbers, but that is only a piece of what they do. It’s more like solving puzzles! Accountants help people figure out money matters, make smart choices, and keep everything on track. If you like figuring things out, accounting could be your jam!  It’s about understanding the story behind the numbers, not just calculating them. </a:t>
            </a:r>
          </a:p>
          <a:p>
            <a:r>
              <a:rPr lang="en-US" b="1"/>
              <a:t>Myth 2</a:t>
            </a:r>
            <a:r>
              <a:rPr lang="en-US"/>
              <a:t>: Accounting is a “desk job”. (MYTH)</a:t>
            </a:r>
          </a:p>
          <a:p>
            <a:r>
              <a:rPr lang="en-US"/>
              <a:t>Description: Accountants are not confined to desks; they actively engage with clients, attend cool events, and sometimes even travel the world. It’s a job that can take you places—literally!  </a:t>
            </a:r>
          </a:p>
          <a:p>
            <a:r>
              <a:rPr lang="en-US" b="1"/>
              <a:t>Myth 3</a:t>
            </a:r>
            <a:r>
              <a:rPr lang="en-US"/>
              <a:t>: Accountants only do taxes and audits. (MYTH)</a:t>
            </a:r>
          </a:p>
          <a:p>
            <a:r>
              <a:rPr lang="en-US"/>
              <a:t>Description: Performing tax work is just one career option in accounting. Accountants can work on crime cases (like a money detective!), help businesses grow, or even manage finances for celebrities. There’s a whole world of possibilities beyond taxes.  </a:t>
            </a:r>
          </a:p>
          <a:p>
            <a:r>
              <a:rPr lang="en-US" b="1"/>
              <a:t>Myth 4: </a:t>
            </a:r>
            <a:r>
              <a:rPr lang="en-US"/>
              <a:t>Accounting could give me the opportunity of a career in sports, music, gaming, and fashion. (TRUE)</a:t>
            </a:r>
          </a:p>
          <a:p>
            <a:r>
              <a:rPr lang="en-US"/>
              <a:t>Description: Accountants work in every single industry - sports teams, movie studios, you name it. Whatever your passion, a career in accounting blends financial savvy with the industries of your dreams. </a:t>
            </a:r>
          </a:p>
          <a:p>
            <a:r>
              <a:rPr lang="en-US" dirty="0"/>
              <a:t>Recap- So there you have it! Accounting is a diverse and engaging field with opportunities beyond the usual myths. Let’s move on to explore more about what accountants do and how you can fit into this exciting career!</a:t>
            </a:r>
          </a:p>
        </p:txBody>
      </p:sp>
      <p:sp>
        <p:nvSpPr>
          <p:cNvPr id="4" name="Slide Number Placeholder 3"/>
          <p:cNvSpPr>
            <a:spLocks noGrp="1"/>
          </p:cNvSpPr>
          <p:nvPr>
            <p:ph type="sldNum" sz="quarter" idx="5"/>
          </p:nvPr>
        </p:nvSpPr>
        <p:spPr/>
        <p:txBody>
          <a:bodyPr/>
          <a:lstStyle/>
          <a:p>
            <a:fld id="{063597A7-C30C-45C5-99F5-7D67A1777952}" type="slidenum">
              <a:rPr lang="en-US" smtClean="0"/>
              <a:t>2</a:t>
            </a:fld>
            <a:endParaRPr lang="en-US"/>
          </a:p>
        </p:txBody>
      </p:sp>
    </p:spTree>
    <p:extLst>
      <p:ext uri="{BB962C8B-B14F-4D97-AF65-F5344CB8AC3E}">
        <p14:creationId xmlns:p14="http://schemas.microsoft.com/office/powerpoint/2010/main" val="372777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Providing scholarships to high school seniors and college students is one way the NJCPA supports aspiring CPAs with reaching their career goals. Every year, accounting students can apply for financial awards and receive as much as $6,500 when they are college juniors. If you are interested in studying accounting in college, I encourage you to apply for a scholarship from the NJCPA. Visit the website for more details about eligibility and the application.  </a:t>
            </a:r>
          </a:p>
          <a:p>
            <a:r>
              <a:rPr lang="en-US" dirty="0"/>
              <a:t> </a:t>
            </a:r>
          </a:p>
          <a:p>
            <a:r>
              <a:rPr lang="en-US"/>
              <a:t>$1,500 Scholarships for High School Seniors</a:t>
            </a:r>
            <a:r>
              <a:rPr lang="en-US" b="1" dirty="0"/>
              <a:t> </a:t>
            </a:r>
            <a:r>
              <a:rPr lang="en-US" dirty="0"/>
              <a:t> </a:t>
            </a:r>
            <a:br>
              <a:rPr lang="en-US" dirty="0">
                <a:cs typeface="+mn-lt"/>
              </a:rPr>
            </a:br>
            <a:r>
              <a:rPr lang="en-US" dirty="0"/>
              <a:t>  </a:t>
            </a:r>
          </a:p>
          <a:p>
            <a:r>
              <a:rPr lang="en-US"/>
              <a:t>Qualifications:  </a:t>
            </a:r>
          </a:p>
          <a:p>
            <a:pPr marL="285750" indent="-285750">
              <a:buFont typeface="Arial"/>
              <a:buChar char="•"/>
            </a:pPr>
            <a:r>
              <a:rPr lang="en-US"/>
              <a:t>Enter accounting-related college program </a:t>
            </a:r>
          </a:p>
          <a:p>
            <a:pPr marL="285750" indent="-285750">
              <a:buFont typeface="Arial"/>
              <a:buChar char="•"/>
            </a:pPr>
            <a:r>
              <a:rPr lang="en-US"/>
              <a:t>Short essay </a:t>
            </a:r>
          </a:p>
          <a:p>
            <a:pPr marL="285750" indent="-285750">
              <a:buFont typeface="Arial"/>
              <a:buChar char="•"/>
            </a:pPr>
            <a:r>
              <a:rPr lang="en-US"/>
              <a:t>Form from high school guidance department </a:t>
            </a:r>
          </a:p>
          <a:p>
            <a:pPr marL="285750" indent="-285750">
              <a:buFont typeface="Arial"/>
              <a:buChar char="•"/>
            </a:pPr>
            <a:r>
              <a:rPr lang="en-US"/>
              <a:t>Minimum 3.2 GPA </a:t>
            </a:r>
          </a:p>
        </p:txBody>
      </p:sp>
      <p:sp>
        <p:nvSpPr>
          <p:cNvPr id="4" name="Slide Number Placeholder 3"/>
          <p:cNvSpPr>
            <a:spLocks noGrp="1"/>
          </p:cNvSpPr>
          <p:nvPr>
            <p:ph type="sldNum" sz="quarter" idx="5"/>
          </p:nvPr>
        </p:nvSpPr>
        <p:spPr/>
        <p:txBody>
          <a:bodyPr/>
          <a:lstStyle/>
          <a:p>
            <a:fld id="{063597A7-C30C-45C5-99F5-7D67A1777952}" type="slidenum">
              <a:rPr lang="en-US" smtClean="0"/>
              <a:t>11</a:t>
            </a:fld>
            <a:endParaRPr lang="en-US"/>
          </a:p>
        </p:txBody>
      </p:sp>
    </p:spTree>
    <p:extLst>
      <p:ext uri="{BB962C8B-B14F-4D97-AF65-F5344CB8AC3E}">
        <p14:creationId xmlns:p14="http://schemas.microsoft.com/office/powerpoint/2010/main" val="55969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come to the end of our presentation, I want to extend a heartfelt thank you to each of you for your time and attention.</a:t>
            </a:r>
          </a:p>
          <a:p>
            <a:r>
              <a:rPr lang="en-US" dirty="0"/>
              <a:t>We’ve covered a lot of ground today, from exploring the various facets of accounting and the exciting career opportunities available, to understanding the support and resources offered by organizations like the NJCPA.</a:t>
            </a:r>
          </a:p>
          <a:p>
            <a:r>
              <a:rPr lang="en-US" dirty="0"/>
              <a:t>I hope you found the information valuable and insightful as you consider your future in the accounting profession. If you have any questions or need further information, please feel free to reach out.</a:t>
            </a:r>
          </a:p>
          <a:p>
            <a:r>
              <a:rPr lang="en-US" dirty="0"/>
              <a:t>Thank you once again for participating, and best of luck as you embark on your journey in accounting. </a:t>
            </a:r>
          </a:p>
          <a:p>
            <a:r>
              <a:rPr lang="en-US" dirty="0"/>
              <a:t>*Take questions if desired, and offer email if comfortable*</a:t>
            </a:r>
          </a:p>
        </p:txBody>
      </p:sp>
      <p:sp>
        <p:nvSpPr>
          <p:cNvPr id="4" name="Slide Number Placeholder 3"/>
          <p:cNvSpPr>
            <a:spLocks noGrp="1"/>
          </p:cNvSpPr>
          <p:nvPr>
            <p:ph type="sldNum" sz="quarter" idx="5"/>
          </p:nvPr>
        </p:nvSpPr>
        <p:spPr/>
        <p:txBody>
          <a:bodyPr/>
          <a:lstStyle/>
          <a:p>
            <a:fld id="{063597A7-C30C-45C5-99F5-7D67A1777952}" type="slidenum">
              <a:rPr lang="en-US" smtClean="0"/>
              <a:t>12</a:t>
            </a:fld>
            <a:endParaRPr lang="en-US"/>
          </a:p>
        </p:txBody>
      </p:sp>
    </p:spTree>
    <p:extLst>
      <p:ext uri="{BB962C8B-B14F-4D97-AF65-F5344CB8AC3E}">
        <p14:creationId xmlns:p14="http://schemas.microsoft.com/office/powerpoint/2010/main" val="163934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Imagine you're playing a video game managing a virtual city. You must ensure everyone has enough money to build cool things like parks, schools, and sports arenas. Now, think of an accountant as the person who helps the real world do just that—but with actual money! </a:t>
            </a:r>
          </a:p>
          <a:p>
            <a:r>
              <a:rPr lang="en-US" b="1" dirty="0"/>
              <a:t>Money Detective</a:t>
            </a:r>
            <a:r>
              <a:rPr lang="en-US" dirty="0"/>
              <a:t>: Solve financial mysteries and crimes</a:t>
            </a:r>
          </a:p>
          <a:p>
            <a:r>
              <a:rPr lang="en-US" dirty="0"/>
              <a:t>Description: Accountants help solve financial mysteries and investigate financial crimes, ensuring everything is above board and uncovering any discrepancies such as fraud, tax evasion, money laundering, and more.</a:t>
            </a:r>
          </a:p>
          <a:p>
            <a:r>
              <a:rPr lang="en-US" b="1" dirty="0"/>
              <a:t>Budget Boss</a:t>
            </a:r>
            <a:r>
              <a:rPr lang="en-US" dirty="0"/>
              <a:t>: Keep finances in check</a:t>
            </a:r>
          </a:p>
          <a:p>
            <a:r>
              <a:rPr lang="en-US" dirty="0"/>
              <a:t>Description: Accountants oversee financial resources to make sure they’re used wisely. They create and monitor budgets, ensuring that spending stays within limits and that financial goals are met. Accountants also help with financial forecasting—predicting future financial needs and adjusting budgets accordingly. This proactive approach helps prevent potential financial issues before they happen.</a:t>
            </a:r>
          </a:p>
          <a:p>
            <a:r>
              <a:rPr lang="en-US" b="1" dirty="0"/>
              <a:t>Financial Wizard</a:t>
            </a:r>
            <a:r>
              <a:rPr lang="en-US" dirty="0"/>
              <a:t>: Help people and companies make smart decisions</a:t>
            </a:r>
          </a:p>
          <a:p>
            <a:r>
              <a:rPr lang="en-US" dirty="0"/>
              <a:t>Description: Imagine having a personal advisor who not only helps you understand your financial situation but also provides strategic insights to enhance your financial health. That’s exactly what accountants do! They analyze financial data, identify trends, and offer advice on how to allocate resources effectively. They help people and organizations make sure their money is used wisely and effectively—much like managing that virtual city, but with actual funds.</a:t>
            </a:r>
          </a:p>
          <a:p>
            <a:r>
              <a:rPr lang="en-US" b="1" dirty="0"/>
              <a:t>Number Ninja</a:t>
            </a:r>
            <a:r>
              <a:rPr lang="en-US" dirty="0"/>
              <a:t>- Use technology to make sense of numbers</a:t>
            </a:r>
          </a:p>
          <a:p>
            <a:r>
              <a:rPr lang="en-US" dirty="0"/>
              <a:t>Description: Accountants use cutting-edge technology to make sense of vast amounts of financial data. They use advanced software and tools to analyze, interpret, and visualize financial information.</a:t>
            </a:r>
          </a:p>
          <a:p>
            <a:r>
              <a:rPr lang="en-US" dirty="0"/>
              <a:t>Recap- To wrap up our analogy, in the game, every decision you make affects the overall success and growth of the city. Similarly, accountants’ decisions and analyses directly impact the financial health and strategic direction of businesses and individuals.</a:t>
            </a:r>
          </a:p>
        </p:txBody>
      </p:sp>
      <p:sp>
        <p:nvSpPr>
          <p:cNvPr id="4" name="Slide Number Placeholder 3"/>
          <p:cNvSpPr>
            <a:spLocks noGrp="1"/>
          </p:cNvSpPr>
          <p:nvPr>
            <p:ph type="sldNum" sz="quarter" idx="5"/>
          </p:nvPr>
        </p:nvSpPr>
        <p:spPr/>
        <p:txBody>
          <a:bodyPr/>
          <a:lstStyle/>
          <a:p>
            <a:fld id="{063597A7-C30C-45C5-99F5-7D67A1777952}" type="slidenum">
              <a:rPr lang="en-US" smtClean="0"/>
              <a:t>3</a:t>
            </a:fld>
            <a:endParaRPr lang="en-US"/>
          </a:p>
        </p:txBody>
      </p:sp>
    </p:spTree>
    <p:extLst>
      <p:ext uri="{BB962C8B-B14F-4D97-AF65-F5344CB8AC3E}">
        <p14:creationId xmlns:p14="http://schemas.microsoft.com/office/powerpoint/2010/main" val="89433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Spend 10-15 minutes discussing your career journey, covering the following key points:</a:t>
            </a:r>
          </a:p>
          <a:p>
            <a:pPr marL="171450" indent="-171450">
              <a:buFont typeface="Arial"/>
              <a:buChar char="•"/>
            </a:pPr>
            <a:r>
              <a:rPr lang="en-US" b="1"/>
              <a:t>Initial Motivation</a:t>
            </a:r>
            <a:r>
              <a:rPr lang="en-US"/>
              <a:t>: Share what inspired you to pursue accounting.</a:t>
            </a:r>
          </a:p>
          <a:p>
            <a:pPr marL="171450" indent="-171450">
              <a:buFont typeface="Arial"/>
              <a:buChar char="•"/>
            </a:pPr>
            <a:r>
              <a:rPr lang="en-US" b="1"/>
              <a:t>Career Timeline</a:t>
            </a:r>
            <a:r>
              <a:rPr lang="en-US"/>
              <a:t>: Outline the progression of your career.</a:t>
            </a:r>
          </a:p>
          <a:p>
            <a:pPr marL="171450" indent="-171450">
              <a:buFont typeface="Arial"/>
              <a:buChar char="•"/>
            </a:pPr>
            <a:r>
              <a:rPr lang="en-US" b="1"/>
              <a:t>Significant Learning Experiences and Turning Points</a:t>
            </a:r>
            <a:r>
              <a:rPr lang="en-US"/>
              <a:t>: Highlight key moments and lessons learned.</a:t>
            </a:r>
          </a:p>
          <a:p>
            <a:pPr marL="171450" indent="-171450">
              <a:buFont typeface="Arial"/>
              <a:buChar char="•"/>
            </a:pPr>
            <a:r>
              <a:rPr lang="en-US" b="1"/>
              <a:t>Education</a:t>
            </a:r>
            <a:r>
              <a:rPr lang="en-US"/>
              <a:t>: Describe your educational background and how it has contributed to your career.</a:t>
            </a:r>
          </a:p>
          <a:p>
            <a:pPr marL="171450" indent="-171450">
              <a:buFont typeface="Arial"/>
              <a:buChar char="•"/>
            </a:pPr>
            <a:r>
              <a:rPr lang="en-US" b="1"/>
              <a:t>Influences and Mentorship</a:t>
            </a:r>
            <a:r>
              <a:rPr lang="en-US"/>
              <a:t>: Discuss any mentors or influences that have shaped your professional journey.</a:t>
            </a:r>
          </a:p>
          <a:p>
            <a:pPr marL="171450" indent="-171450">
              <a:buFont typeface="Arial"/>
              <a:buChar char="•"/>
            </a:pPr>
            <a:r>
              <a:rPr lang="en-US" b="1"/>
              <a:t>Current Goals and Aspirations</a:t>
            </a:r>
            <a:r>
              <a:rPr lang="en-US"/>
              <a:t>: Explain your present objectives and future aspirations in your career.</a:t>
            </a:r>
          </a:p>
          <a:p>
            <a:endParaRPr lang="en-US" dirty="0"/>
          </a:p>
        </p:txBody>
      </p:sp>
      <p:sp>
        <p:nvSpPr>
          <p:cNvPr id="4" name="Slide Number Placeholder 3"/>
          <p:cNvSpPr>
            <a:spLocks noGrp="1"/>
          </p:cNvSpPr>
          <p:nvPr>
            <p:ph type="sldNum" sz="quarter" idx="5"/>
          </p:nvPr>
        </p:nvSpPr>
        <p:spPr/>
        <p:txBody>
          <a:bodyPr/>
          <a:lstStyle/>
          <a:p>
            <a:fld id="{063597A7-C30C-45C5-99F5-7D67A1777952}" type="slidenum">
              <a:rPr lang="en-US" smtClean="0"/>
              <a:t>4</a:t>
            </a:fld>
            <a:endParaRPr lang="en-US"/>
          </a:p>
        </p:txBody>
      </p:sp>
    </p:spTree>
    <p:extLst>
      <p:ext uri="{BB962C8B-B14F-4D97-AF65-F5344CB8AC3E}">
        <p14:creationId xmlns:p14="http://schemas.microsoft.com/office/powerpoint/2010/main" val="88918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Now that we’ve covered the core aspects of accounting, let’s lighten things up with some interesting and fun facts about the field. You might be surprised by just how fascinating accounting can be!</a:t>
            </a:r>
          </a:p>
          <a:p>
            <a:pPr marL="285750" indent="-285750">
              <a:buFont typeface="Arial"/>
              <a:buChar char="•"/>
            </a:pPr>
            <a:r>
              <a:rPr lang="en-US"/>
              <a:t>Tennis star Venus Williams studied accounting alongside athletics at Indiana University. </a:t>
            </a:r>
          </a:p>
          <a:p>
            <a:pPr marL="285750" indent="-285750">
              <a:buFont typeface="Arial"/>
              <a:buChar char="•"/>
            </a:pPr>
            <a:r>
              <a:rPr lang="en-US"/>
              <a:t>Nike co-founder, Phil Knight, is a CPA and Nike was created as part of one of his MBA courses. </a:t>
            </a:r>
          </a:p>
          <a:p>
            <a:pPr marL="285750" indent="-285750">
              <a:buFont typeface="Arial"/>
              <a:buChar char="•"/>
            </a:pPr>
            <a:r>
              <a:rPr lang="en-US"/>
              <a:t>FBI accountants played a huge part of bringing down mobster Al Capone and his conviction of tax evasion </a:t>
            </a:r>
          </a:p>
          <a:p>
            <a:pPr marL="285750" indent="-285750">
              <a:buFont typeface="Arial"/>
              <a:buChar char="•"/>
            </a:pPr>
            <a:r>
              <a:rPr lang="en-US"/>
              <a:t>CPAs are responsible for counting all the ballots at the Academy awards </a:t>
            </a:r>
          </a:p>
          <a:p>
            <a:r>
              <a:rPr lang="en-US" dirty="0"/>
              <a:t>Recap- Accounting is often seen as a serious profession, but I hope you are intrigued by some lesser-known facts that showcase the unique and sometimes quirky side of the field. </a:t>
            </a:r>
          </a:p>
        </p:txBody>
      </p:sp>
      <p:sp>
        <p:nvSpPr>
          <p:cNvPr id="4" name="Slide Number Placeholder 3"/>
          <p:cNvSpPr>
            <a:spLocks noGrp="1"/>
          </p:cNvSpPr>
          <p:nvPr>
            <p:ph type="sldNum" sz="quarter" idx="5"/>
          </p:nvPr>
        </p:nvSpPr>
        <p:spPr/>
        <p:txBody>
          <a:bodyPr/>
          <a:lstStyle/>
          <a:p>
            <a:fld id="{063597A7-C30C-45C5-99F5-7D67A1777952}" type="slidenum">
              <a:rPr lang="en-US" smtClean="0"/>
              <a:t>5</a:t>
            </a:fld>
            <a:endParaRPr lang="en-US"/>
          </a:p>
        </p:txBody>
      </p:sp>
    </p:spTree>
    <p:extLst>
      <p:ext uri="{BB962C8B-B14F-4D97-AF65-F5344CB8AC3E}">
        <p14:creationId xmlns:p14="http://schemas.microsoft.com/office/powerpoint/2010/main" val="50923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Let’s take a moment to reflect on whether you might have some of the strengths that align with a career in accounting. This slide is designed to help you identify and consider the key traits and skills that are often associated with successful accountants.</a:t>
            </a:r>
          </a:p>
          <a:p>
            <a:pPr marL="285750" indent="-285750">
              <a:buFont typeface="Arial"/>
              <a:buChar char="•"/>
            </a:pPr>
            <a:r>
              <a:rPr lang="en-US" dirty="0"/>
              <a:t>Curious </a:t>
            </a:r>
          </a:p>
          <a:p>
            <a:pPr marL="285750" indent="-285750">
              <a:buFont typeface="Arial"/>
              <a:buChar char="•"/>
            </a:pPr>
            <a:r>
              <a:rPr lang="en-US" dirty="0"/>
              <a:t>Tech-savvy </a:t>
            </a:r>
          </a:p>
          <a:p>
            <a:pPr marL="285750" indent="-285750">
              <a:buFont typeface="Arial"/>
              <a:buChar char="•"/>
            </a:pPr>
            <a:r>
              <a:rPr lang="en-US" dirty="0"/>
              <a:t>Organized </a:t>
            </a:r>
          </a:p>
          <a:p>
            <a:pPr marL="285750" indent="-285750">
              <a:buFont typeface="Arial"/>
              <a:buChar char="•"/>
            </a:pPr>
            <a:r>
              <a:rPr lang="en-US" dirty="0"/>
              <a:t>Innovative </a:t>
            </a:r>
          </a:p>
          <a:p>
            <a:pPr marL="285750" indent="-285750">
              <a:buFont typeface="Arial"/>
              <a:buChar char="•"/>
            </a:pPr>
            <a:r>
              <a:rPr lang="en-US" dirty="0"/>
              <a:t>Creative  </a:t>
            </a:r>
          </a:p>
          <a:p>
            <a:pPr marL="285750" indent="-285750">
              <a:buFont typeface="Arial"/>
              <a:buChar char="•"/>
            </a:pPr>
            <a:r>
              <a:rPr lang="en-US" dirty="0"/>
              <a:t>Problem solver </a:t>
            </a:r>
          </a:p>
          <a:p>
            <a:pPr marL="285750" indent="-285750">
              <a:buFont typeface="Arial"/>
              <a:buChar char="•"/>
            </a:pPr>
            <a:r>
              <a:rPr lang="en-US" dirty="0"/>
              <a:t>Team player </a:t>
            </a:r>
          </a:p>
          <a:p>
            <a:pPr marL="285750" indent="-285750">
              <a:buFont typeface="Arial"/>
              <a:buChar char="•"/>
            </a:pPr>
            <a:r>
              <a:rPr lang="en-US" dirty="0"/>
              <a:t>Critical thinker </a:t>
            </a:r>
          </a:p>
          <a:p>
            <a:r>
              <a:rPr lang="en-US" dirty="0"/>
              <a:t>Recap- By reflecting on these strengths, I hope you’ve gained insight into whether you possess these qualities or if you’re interested in developing them further. Recognizing these traits can help you assess your fit for a career in accounting.</a:t>
            </a:r>
          </a:p>
        </p:txBody>
      </p:sp>
      <p:sp>
        <p:nvSpPr>
          <p:cNvPr id="4" name="Slide Number Placeholder 3"/>
          <p:cNvSpPr>
            <a:spLocks noGrp="1"/>
          </p:cNvSpPr>
          <p:nvPr>
            <p:ph type="sldNum" sz="quarter" idx="5"/>
          </p:nvPr>
        </p:nvSpPr>
        <p:spPr/>
        <p:txBody>
          <a:bodyPr/>
          <a:lstStyle/>
          <a:p>
            <a:fld id="{063597A7-C30C-45C5-99F5-7D67A1777952}" type="slidenum">
              <a:rPr lang="en-US" smtClean="0"/>
              <a:t>6</a:t>
            </a:fld>
            <a:endParaRPr lang="en-US"/>
          </a:p>
        </p:txBody>
      </p:sp>
    </p:spTree>
    <p:extLst>
      <p:ext uri="{BB962C8B-B14F-4D97-AF65-F5344CB8AC3E}">
        <p14:creationId xmlns:p14="http://schemas.microsoft.com/office/powerpoint/2010/main" val="3711771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Slide 6</a:t>
            </a:r>
            <a:r>
              <a:rPr lang="en-US"/>
              <a:t>- Money Matters</a:t>
            </a:r>
          </a:p>
          <a:p>
            <a:r>
              <a:rPr lang="en-US"/>
              <a:t>Introduction- Now let’s shift our focus to an important aspect of any career: income. On this slide, we’ll explore the earning potential for accountants and how compensation can vary within the field. </a:t>
            </a:r>
          </a:p>
          <a:p>
            <a:pPr marL="628650" lvl="1" indent="-171450">
              <a:buFont typeface="Arial"/>
              <a:buChar char="•"/>
            </a:pPr>
            <a:r>
              <a:rPr lang="en-US"/>
              <a:t>Entry level CPAs can make $93,500 per year. With more experience, </a:t>
            </a:r>
            <a:r>
              <a:rPr lang="en-US" u="sng"/>
              <a:t>they </a:t>
            </a:r>
            <a:r>
              <a:rPr lang="en-US"/>
              <a:t>make upward of six figures annually! </a:t>
            </a:r>
          </a:p>
          <a:p>
            <a:pPr lvl="1"/>
            <a:r>
              <a:rPr lang="en-US"/>
              <a:t>*Students may ask you about your income and starting salary, share to the level you are comfortable with*</a:t>
            </a:r>
          </a:p>
          <a:p>
            <a:r>
              <a:rPr lang="en-US" dirty="0"/>
              <a:t>Recap- By reviewing this information, I hope you now have a better grasp of the financial aspects of pursuing an accounting career and how it aligns with your long-term goals. With this understanding, you can make more informed decisions about your career path.</a:t>
            </a:r>
          </a:p>
        </p:txBody>
      </p:sp>
      <p:sp>
        <p:nvSpPr>
          <p:cNvPr id="4" name="Slide Number Placeholder 3"/>
          <p:cNvSpPr>
            <a:spLocks noGrp="1"/>
          </p:cNvSpPr>
          <p:nvPr>
            <p:ph type="sldNum" sz="quarter" idx="5"/>
          </p:nvPr>
        </p:nvSpPr>
        <p:spPr/>
        <p:txBody>
          <a:bodyPr/>
          <a:lstStyle/>
          <a:p>
            <a:fld id="{063597A7-C30C-45C5-99F5-7D67A1777952}" type="slidenum">
              <a:rPr lang="en-US" smtClean="0"/>
              <a:t>7</a:t>
            </a:fld>
            <a:endParaRPr lang="en-US"/>
          </a:p>
        </p:txBody>
      </p:sp>
    </p:spTree>
    <p:extLst>
      <p:ext uri="{BB962C8B-B14F-4D97-AF65-F5344CB8AC3E}">
        <p14:creationId xmlns:p14="http://schemas.microsoft.com/office/powerpoint/2010/main" val="340319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Next, let’s clarify an important distinction in the field of accounting: the difference between an Accountant and a Certified Public Accountant, or CPA.</a:t>
            </a:r>
          </a:p>
          <a:p>
            <a:r>
              <a:rPr lang="en-US" dirty="0"/>
              <a:t>CPAs are licensed to demonstrate higher education, experience, examination and ethics </a:t>
            </a:r>
          </a:p>
          <a:p>
            <a:pPr marL="285750" indent="-285750">
              <a:buFont typeface="Arial"/>
              <a:buChar char="•"/>
            </a:pPr>
            <a:r>
              <a:rPr lang="en-US" dirty="0"/>
              <a:t>Earn higher salaries  </a:t>
            </a:r>
          </a:p>
          <a:p>
            <a:pPr marL="285750" indent="-285750">
              <a:buFont typeface="Arial"/>
              <a:buChar char="•"/>
            </a:pPr>
            <a:r>
              <a:rPr lang="en-US" dirty="0"/>
              <a:t>Frequently receive higher-level promotions  </a:t>
            </a:r>
          </a:p>
          <a:p>
            <a:pPr marL="285750" indent="-285750">
              <a:buFont typeface="Arial"/>
              <a:buChar char="•"/>
            </a:pPr>
            <a:r>
              <a:rPr lang="en-US" dirty="0"/>
              <a:t>Experience greater job security </a:t>
            </a:r>
          </a:p>
          <a:p>
            <a:pPr marL="285750" indent="-285750">
              <a:buFont typeface="Arial"/>
              <a:buChar char="•"/>
            </a:pPr>
            <a:r>
              <a:rPr lang="en-US" dirty="0"/>
              <a:t>Can become more specialized  </a:t>
            </a:r>
          </a:p>
          <a:p>
            <a:pPr marL="285750" indent="-285750">
              <a:buFont typeface="Arial"/>
              <a:buChar char="•"/>
            </a:pPr>
            <a:r>
              <a:rPr lang="en-US" dirty="0"/>
              <a:t>Receive more respect and trust  </a:t>
            </a:r>
          </a:p>
          <a:p>
            <a:pPr marL="285750" indent="-285750">
              <a:buFont typeface="Arial"/>
              <a:buChar char="•"/>
            </a:pPr>
            <a:r>
              <a:rPr lang="en-US" dirty="0"/>
              <a:t>Have a competitive edge  </a:t>
            </a:r>
          </a:p>
          <a:p>
            <a:r>
              <a:rPr lang="en-US" dirty="0"/>
              <a:t>Recap- With this knowledge, you can better align your career aspirations with the qualifications and roles that suit your goals. Let’s proceed to explore more about the various career opportunities and paths within the accounting profession.</a:t>
            </a:r>
          </a:p>
        </p:txBody>
      </p:sp>
      <p:sp>
        <p:nvSpPr>
          <p:cNvPr id="4" name="Slide Number Placeholder 3"/>
          <p:cNvSpPr>
            <a:spLocks noGrp="1"/>
          </p:cNvSpPr>
          <p:nvPr>
            <p:ph type="sldNum" sz="quarter" idx="5"/>
          </p:nvPr>
        </p:nvSpPr>
        <p:spPr/>
        <p:txBody>
          <a:bodyPr/>
          <a:lstStyle/>
          <a:p>
            <a:fld id="{063597A7-C30C-45C5-99F5-7D67A1777952}" type="slidenum">
              <a:rPr lang="en-US" smtClean="0"/>
              <a:t>8</a:t>
            </a:fld>
            <a:endParaRPr lang="en-US"/>
          </a:p>
        </p:txBody>
      </p:sp>
    </p:spTree>
    <p:extLst>
      <p:ext uri="{BB962C8B-B14F-4D97-AF65-F5344CB8AC3E}">
        <p14:creationId xmlns:p14="http://schemas.microsoft.com/office/powerpoint/2010/main" val="120775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Accounting is a diverse profession with a wide range of career paths, each offering unique challenges and rewards. From traditional roles in financial management to specialized areas such as forensic accounting and tax advisory, there are numerous avenues you can pursue.</a:t>
            </a:r>
          </a:p>
          <a:p>
            <a:r>
              <a:rPr lang="en-US" b="1"/>
              <a:t>Specializations- Once you obtain the knowledge of core accounting principles, you’ll have the ability to choose a specialization. </a:t>
            </a:r>
            <a:r>
              <a:rPr lang="en-US" dirty="0"/>
              <a:t> </a:t>
            </a:r>
          </a:p>
          <a:p>
            <a:r>
              <a:rPr lang="en-US" b="1"/>
              <a:t>Audit</a:t>
            </a:r>
            <a:r>
              <a:rPr lang="en-US"/>
              <a:t>- Doing the detective work of investigating whether companies are operating ethically </a:t>
            </a:r>
          </a:p>
          <a:p>
            <a:r>
              <a:rPr lang="en-US" b="1"/>
              <a:t>Financial Forensics</a:t>
            </a:r>
            <a:r>
              <a:rPr lang="en-US"/>
              <a:t>- Working inside-and outside- the courtroom by investigating cases of corporate fraud and bankruptcy </a:t>
            </a:r>
          </a:p>
          <a:p>
            <a:r>
              <a:rPr lang="en-US" b="1"/>
              <a:t>Information Technology</a:t>
            </a:r>
            <a:r>
              <a:rPr lang="en-US"/>
              <a:t>- Using technology to solve business problems and improve efficiency </a:t>
            </a:r>
          </a:p>
          <a:p>
            <a:r>
              <a:rPr lang="en-US" b="1"/>
              <a:t>Business Valuation</a:t>
            </a:r>
            <a:r>
              <a:rPr lang="en-US"/>
              <a:t>- Determining the true value of companies in advance of mergers and acquisitions </a:t>
            </a:r>
          </a:p>
          <a:p>
            <a:r>
              <a:rPr lang="en-US" b="1"/>
              <a:t>Personal Financial Planning</a:t>
            </a:r>
            <a:r>
              <a:rPr lang="en-US"/>
              <a:t>- Helping individuals by strategically advising on savings, investments, and risk management </a:t>
            </a:r>
          </a:p>
          <a:p>
            <a:r>
              <a:rPr lang="en-US" b="1"/>
              <a:t>Tax</a:t>
            </a:r>
            <a:r>
              <a:rPr lang="en-US"/>
              <a:t>- Navigating the ever-changing world of tax accounting </a:t>
            </a:r>
          </a:p>
          <a:p>
            <a:r>
              <a:rPr lang="en-US" b="1"/>
              <a:t>Managerial</a:t>
            </a:r>
            <a:r>
              <a:rPr lang="en-US"/>
              <a:t>- Combining financial analysis and business acumen to help companies grow </a:t>
            </a:r>
          </a:p>
          <a:p>
            <a:r>
              <a:rPr lang="en-US" b="1"/>
              <a:t>ESG &amp; Sustainability</a:t>
            </a:r>
            <a:r>
              <a:rPr lang="en-US"/>
              <a:t>- Focusing on helping businesses improve environmental sustainability </a:t>
            </a:r>
          </a:p>
          <a:p>
            <a:r>
              <a:rPr lang="en-US" b="1"/>
              <a:t>Entrepreneurship</a:t>
            </a:r>
            <a:r>
              <a:rPr lang="en-US"/>
              <a:t>- Owning your own business or helping individuals start their own business</a:t>
            </a:r>
          </a:p>
          <a:p>
            <a:r>
              <a:rPr lang="en-US" b="1"/>
              <a:t>Crypto</a:t>
            </a:r>
            <a:r>
              <a:rPr lang="en-US"/>
              <a:t>- Managing and monitoring the changing values of digital assets </a:t>
            </a:r>
          </a:p>
          <a:p>
            <a:r>
              <a:rPr lang="en-US" dirty="0"/>
              <a:t>Recap- There are a broad range of careers in accounting that will best fit your goals and aspirations. </a:t>
            </a:r>
          </a:p>
        </p:txBody>
      </p:sp>
      <p:sp>
        <p:nvSpPr>
          <p:cNvPr id="4" name="Slide Number Placeholder 3"/>
          <p:cNvSpPr>
            <a:spLocks noGrp="1"/>
          </p:cNvSpPr>
          <p:nvPr>
            <p:ph type="sldNum" sz="quarter" idx="5"/>
          </p:nvPr>
        </p:nvSpPr>
        <p:spPr/>
        <p:txBody>
          <a:bodyPr/>
          <a:lstStyle/>
          <a:p>
            <a:fld id="{063597A7-C30C-45C5-99F5-7D67A1777952}" type="slidenum">
              <a:rPr lang="en-US" smtClean="0"/>
              <a:t>9</a:t>
            </a:fld>
            <a:endParaRPr lang="en-US"/>
          </a:p>
        </p:txBody>
      </p:sp>
    </p:spTree>
    <p:extLst>
      <p:ext uri="{BB962C8B-B14F-4D97-AF65-F5344CB8AC3E}">
        <p14:creationId xmlns:p14="http://schemas.microsoft.com/office/powerpoint/2010/main" val="45289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As you continue exploring your path in accounting, it's important to know where you can find support and resources to help you succeed. The NJCPA is a nonprofit organization that supports individuals throughout their entire career – beginning with their education. They guide students in their accounting education, offer financial support, connect them to internships and then to job opportunities. They currently serve 13,000 members who are students, educators, accountants, CPAs and business owners.</a:t>
            </a:r>
          </a:p>
          <a:p>
            <a:pPr marL="285750" indent="-285750">
              <a:buFont typeface="Arial"/>
              <a:buChar char="•"/>
            </a:pPr>
            <a:r>
              <a:rPr lang="en-US"/>
              <a:t>Scholarships- The NJCPA offers scholarships for both High School seniors and College students. (More to come on next slide)</a:t>
            </a:r>
          </a:p>
          <a:p>
            <a:pPr marL="285750" indent="-285750">
              <a:buFont typeface="Arial"/>
              <a:buChar char="•"/>
            </a:pPr>
            <a:r>
              <a:rPr lang="en-US"/>
              <a:t>Student membership- FREE membership is available for college students.</a:t>
            </a:r>
          </a:p>
          <a:p>
            <a:pPr marL="285750" indent="-285750">
              <a:buFont typeface="Arial"/>
              <a:buChar char="•"/>
            </a:pPr>
            <a:r>
              <a:rPr lang="en-US"/>
              <a:t>Career development – They provide the knowledge and tools to develop your skills, expertise and plan for advancement.</a:t>
            </a:r>
          </a:p>
          <a:p>
            <a:pPr marL="285750" indent="-285750">
              <a:buFont typeface="Arial"/>
              <a:buChar char="•"/>
            </a:pPr>
            <a:r>
              <a:rPr lang="en-US"/>
              <a:t>CPA </a:t>
            </a:r>
            <a:r>
              <a:rPr lang="en-US" u="sng"/>
              <a:t>E</a:t>
            </a:r>
            <a:r>
              <a:rPr lang="en-US"/>
              <a:t>xam preparation- They walk candidates through the process of studying for, applying for and taking the exam.</a:t>
            </a:r>
          </a:p>
          <a:p>
            <a:pPr marL="285750" indent="-285750">
              <a:buFont typeface="Arial"/>
              <a:buChar char="•"/>
            </a:pPr>
            <a:r>
              <a:rPr lang="en-US" dirty="0"/>
              <a:t>Job connections- The NJCPA is home to over 13,000 members who are currently working in the profession. They can connect students with industry professionals.</a:t>
            </a:r>
          </a:p>
        </p:txBody>
      </p:sp>
      <p:sp>
        <p:nvSpPr>
          <p:cNvPr id="4" name="Slide Number Placeholder 3"/>
          <p:cNvSpPr>
            <a:spLocks noGrp="1"/>
          </p:cNvSpPr>
          <p:nvPr>
            <p:ph type="sldNum" sz="quarter" idx="5"/>
          </p:nvPr>
        </p:nvSpPr>
        <p:spPr/>
        <p:txBody>
          <a:bodyPr/>
          <a:lstStyle/>
          <a:p>
            <a:fld id="{063597A7-C30C-45C5-99F5-7D67A1777952}" type="slidenum">
              <a:rPr lang="en-US" smtClean="0"/>
              <a:t>10</a:t>
            </a:fld>
            <a:endParaRPr lang="en-US"/>
          </a:p>
        </p:txBody>
      </p:sp>
    </p:spTree>
    <p:extLst>
      <p:ext uri="{BB962C8B-B14F-4D97-AF65-F5344CB8AC3E}">
        <p14:creationId xmlns:p14="http://schemas.microsoft.com/office/powerpoint/2010/main" val="78206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DB0B-6969-9B0D-086F-5CFDEB543C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8614A6-B224-DE70-53ED-822EB39D4C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B4C95-74E0-B35E-0823-7DF5D8E08E23}"/>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5" name="Footer Placeholder 4">
            <a:extLst>
              <a:ext uri="{FF2B5EF4-FFF2-40B4-BE49-F238E27FC236}">
                <a16:creationId xmlns:a16="http://schemas.microsoft.com/office/drawing/2014/main" id="{085A5A5C-8CE1-D57A-608F-9DC1D80F7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6B6AC-6683-48FF-1097-3D95D92506F4}"/>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3188685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5BD8-A8C9-F78D-CE07-3331069A33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35CE60-5EED-0647-6F07-1133E7C26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8C0F3-9A55-8A17-8CCE-529CA6D4DA09}"/>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5" name="Footer Placeholder 4">
            <a:extLst>
              <a:ext uri="{FF2B5EF4-FFF2-40B4-BE49-F238E27FC236}">
                <a16:creationId xmlns:a16="http://schemas.microsoft.com/office/drawing/2014/main" id="{0C5A7CCC-0006-C365-131B-B681CAB4D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57BB6-4C64-B059-6A78-03266B3E1238}"/>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93429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0966F9-4C0D-48A9-9CB8-1744AAFCA6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A4188-16D7-C635-C07E-E8D924E880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8A0C6-A944-66D7-6BE8-7677C56E8870}"/>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5" name="Footer Placeholder 4">
            <a:extLst>
              <a:ext uri="{FF2B5EF4-FFF2-40B4-BE49-F238E27FC236}">
                <a16:creationId xmlns:a16="http://schemas.microsoft.com/office/drawing/2014/main" id="{15008A03-29DF-5056-1475-B90B1774F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C3556-8BAF-51D4-B213-638D3249EFEF}"/>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369132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E62F-DC80-1989-5EDF-C9442C7BD6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70D5AC-AE25-AAB4-7D3A-2297BB0086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3448E-A8EC-4369-1F1F-B8B6F0D08E71}"/>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5" name="Footer Placeholder 4">
            <a:extLst>
              <a:ext uri="{FF2B5EF4-FFF2-40B4-BE49-F238E27FC236}">
                <a16:creationId xmlns:a16="http://schemas.microsoft.com/office/drawing/2014/main" id="{6B27833A-09E2-9BFC-ADAC-7A1BA94EF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7D84-FCDB-DEAC-633E-73CC74566A67}"/>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107492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AD76B-2519-BAA4-B0ED-DB9F8808D7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54687E-01C1-9A67-3A6A-C21260B090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BB5921-829A-26A9-528F-CBD848F62129}"/>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5" name="Footer Placeholder 4">
            <a:extLst>
              <a:ext uri="{FF2B5EF4-FFF2-40B4-BE49-F238E27FC236}">
                <a16:creationId xmlns:a16="http://schemas.microsoft.com/office/drawing/2014/main" id="{D83D8A50-2F07-3C7F-1D26-F7AB7FDF3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53FFD-E716-7001-B79A-1C6EEDB2FD1C}"/>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2990224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3926-C370-AAE3-A2C9-54809765C2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8467B-819E-705E-5C4C-CACDD57C33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472CFD-7915-237A-83E7-4A00C0775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0BDD12-2C79-F368-583B-4ADA8F5C604E}"/>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6" name="Footer Placeholder 5">
            <a:extLst>
              <a:ext uri="{FF2B5EF4-FFF2-40B4-BE49-F238E27FC236}">
                <a16:creationId xmlns:a16="http://schemas.microsoft.com/office/drawing/2014/main" id="{D8DDA66D-2C33-0B9E-542E-78ADCFA8BD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5DFFA-B620-2779-EAF7-1309BD43EFAF}"/>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211156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7C25-2627-0CAD-E4FC-A2924FBF82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91E45-8F78-4E6B-6047-36E55C0A93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5E6CFD-8E8C-DA3F-C8F4-19A98EB6B1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572AB8-6099-C471-8380-538AAC9D29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52C21D-EBAC-4704-2E5D-7472EEB568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ED60F2-F810-43FC-3D08-087794D6866C}"/>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8" name="Footer Placeholder 7">
            <a:extLst>
              <a:ext uri="{FF2B5EF4-FFF2-40B4-BE49-F238E27FC236}">
                <a16:creationId xmlns:a16="http://schemas.microsoft.com/office/drawing/2014/main" id="{F694921F-3802-64CA-D728-2A5BBDDEAA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401D49-64DA-8FE9-CB73-7E17C7B64B7E}"/>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211475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7786-8E5C-949B-7199-D7C0841D8E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124760-9918-D1CC-9AE6-FDEC5E4DDC8B}"/>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4" name="Footer Placeholder 3">
            <a:extLst>
              <a:ext uri="{FF2B5EF4-FFF2-40B4-BE49-F238E27FC236}">
                <a16:creationId xmlns:a16="http://schemas.microsoft.com/office/drawing/2014/main" id="{F0C36078-BF3D-FA5C-E74E-EB721721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8B8F54-2BBA-0623-8CD8-A1A3C11265BA}"/>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97243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E9B94E-BBE3-E8C2-1F56-094D2665C8CE}"/>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3" name="Footer Placeholder 2">
            <a:extLst>
              <a:ext uri="{FF2B5EF4-FFF2-40B4-BE49-F238E27FC236}">
                <a16:creationId xmlns:a16="http://schemas.microsoft.com/office/drawing/2014/main" id="{E75E7248-3D20-6765-10AC-6BFBDDBD3E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F9710A-BBAA-01DB-8DD7-F2107E6E5FDE}"/>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3817353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2837-AD74-3894-5DFA-820002216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310C47-0F43-1338-62F4-A1FD4FB5B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42916E-0B51-4C0A-4258-D9ED674EB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5EB7F-2525-8298-0AE5-B1DC33405587}"/>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6" name="Footer Placeholder 5">
            <a:extLst>
              <a:ext uri="{FF2B5EF4-FFF2-40B4-BE49-F238E27FC236}">
                <a16:creationId xmlns:a16="http://schemas.microsoft.com/office/drawing/2014/main" id="{0E195CAC-E700-3BAA-25A6-75B6EDEB6B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9FF08-12CF-FC05-1618-50AEE3364651}"/>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424068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27C6-8CF1-1F84-C4BE-A7F9957DC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2C366-A69D-51A6-4951-77D1EDC3AC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728DE-8DDA-82EB-A894-E6BBDEB44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C1E0D-ABBD-A4EC-E876-3D894F84205E}"/>
              </a:ext>
            </a:extLst>
          </p:cNvPr>
          <p:cNvSpPr>
            <a:spLocks noGrp="1"/>
          </p:cNvSpPr>
          <p:nvPr>
            <p:ph type="dt" sz="half" idx="10"/>
          </p:nvPr>
        </p:nvSpPr>
        <p:spPr/>
        <p:txBody>
          <a:bodyPr/>
          <a:lstStyle/>
          <a:p>
            <a:fld id="{6159F806-2488-46D6-96EA-8E21866BE51A}" type="datetimeFigureOut">
              <a:rPr lang="en-US" smtClean="0"/>
              <a:t>9/9/2025</a:t>
            </a:fld>
            <a:endParaRPr lang="en-US"/>
          </a:p>
        </p:txBody>
      </p:sp>
      <p:sp>
        <p:nvSpPr>
          <p:cNvPr id="6" name="Footer Placeholder 5">
            <a:extLst>
              <a:ext uri="{FF2B5EF4-FFF2-40B4-BE49-F238E27FC236}">
                <a16:creationId xmlns:a16="http://schemas.microsoft.com/office/drawing/2014/main" id="{D2AA9C51-076A-49FC-8C38-B330964422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F9BF0-0B82-F8E2-727C-80E6AC4718F5}"/>
              </a:ext>
            </a:extLst>
          </p:cNvPr>
          <p:cNvSpPr>
            <a:spLocks noGrp="1"/>
          </p:cNvSpPr>
          <p:nvPr>
            <p:ph type="sldNum" sz="quarter" idx="12"/>
          </p:nvPr>
        </p:nvSpPr>
        <p:spPr/>
        <p:txBody>
          <a:bodyPr/>
          <a:lstStyle/>
          <a:p>
            <a:fld id="{E8B2890B-723B-4483-AAAA-D8A6950CAF5F}" type="slidenum">
              <a:rPr lang="en-US" smtClean="0"/>
              <a:t>‹#›</a:t>
            </a:fld>
            <a:endParaRPr lang="en-US"/>
          </a:p>
        </p:txBody>
      </p:sp>
    </p:spTree>
    <p:extLst>
      <p:ext uri="{BB962C8B-B14F-4D97-AF65-F5344CB8AC3E}">
        <p14:creationId xmlns:p14="http://schemas.microsoft.com/office/powerpoint/2010/main" val="332242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C257-5168-2F13-0AF0-45679FA0C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EBCECC-0950-110A-23D3-B1AAA05C7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1575-BEDB-1E11-85CC-95CCECF9F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59F806-2488-46D6-96EA-8E21866BE51A}" type="datetimeFigureOut">
              <a:rPr lang="en-US" smtClean="0"/>
              <a:t>9/9/2025</a:t>
            </a:fld>
            <a:endParaRPr lang="en-US"/>
          </a:p>
        </p:txBody>
      </p:sp>
      <p:sp>
        <p:nvSpPr>
          <p:cNvPr id="5" name="Footer Placeholder 4">
            <a:extLst>
              <a:ext uri="{FF2B5EF4-FFF2-40B4-BE49-F238E27FC236}">
                <a16:creationId xmlns:a16="http://schemas.microsoft.com/office/drawing/2014/main" id="{E7D5B190-750D-861D-6706-F1D3EDE35F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7D8F46-666F-2C6E-0DAC-8B18C5B26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B2890B-723B-4483-AAAA-D8A6950CAF5F}" type="slidenum">
              <a:rPr lang="en-US" smtClean="0"/>
              <a:t>‹#›</a:t>
            </a:fld>
            <a:endParaRPr lang="en-US"/>
          </a:p>
        </p:txBody>
      </p:sp>
    </p:spTree>
    <p:extLst>
      <p:ext uri="{BB962C8B-B14F-4D97-AF65-F5344CB8AC3E}">
        <p14:creationId xmlns:p14="http://schemas.microsoft.com/office/powerpoint/2010/main" val="357669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F595F-F4DA-BD1B-FE25-253C3EF162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1323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yellow text&#10;&#10;Description automatically generated">
            <a:extLst>
              <a:ext uri="{FF2B5EF4-FFF2-40B4-BE49-F238E27FC236}">
                <a16:creationId xmlns:a16="http://schemas.microsoft.com/office/drawing/2014/main" id="{83B09079-BA9A-3404-2007-24756BAB1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67C571C-D19D-D2ED-229D-7D8FD8C9D5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7" name="Picture 6" descr="A blue and black background&#10;&#10;Description automatically generated">
            <a:extLst>
              <a:ext uri="{FF2B5EF4-FFF2-40B4-BE49-F238E27FC236}">
                <a16:creationId xmlns:a16="http://schemas.microsoft.com/office/drawing/2014/main" id="{A432FF43-2162-4AC1-A7FA-59C0C514E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A9023E23-134A-98FD-585B-A4AC06DD4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EE975352-DD27-782C-BACA-BA18A53158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25" name="Picture 24" descr="A purple rocket in a circle with text&#10;&#10;Description automatically generated">
            <a:extLst>
              <a:ext uri="{FF2B5EF4-FFF2-40B4-BE49-F238E27FC236}">
                <a16:creationId xmlns:a16="http://schemas.microsoft.com/office/drawing/2014/main" id="{23D094D9-3BAE-24B8-83B2-987813986A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descr="A blue circle with a light bulb inside&#10;&#10;Description automatically generated">
            <a:extLst>
              <a:ext uri="{FF2B5EF4-FFF2-40B4-BE49-F238E27FC236}">
                <a16:creationId xmlns:a16="http://schemas.microsoft.com/office/drawing/2014/main" id="{835DB6C6-C6B2-9885-8AE9-E2916B7144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45776603-AB96-70E2-360F-9AF142F69C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59857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anim calcmode="lin" valueType="num">
                                      <p:cBhvr>
                                        <p:cTn id="24" dur="500" fill="hold"/>
                                        <p:tgtEl>
                                          <p:spTgt spid="23"/>
                                        </p:tgtEl>
                                        <p:attrNameLst>
                                          <p:attrName>ppt_x</p:attrName>
                                        </p:attrNameLst>
                                      </p:cBhvr>
                                      <p:tavLst>
                                        <p:tav tm="0">
                                          <p:val>
                                            <p:strVal val="#ppt_x"/>
                                          </p:val>
                                        </p:tav>
                                        <p:tav tm="100000">
                                          <p:val>
                                            <p:strVal val="#ppt_x"/>
                                          </p:val>
                                        </p:tav>
                                      </p:tavLst>
                                    </p:anim>
                                    <p:anim calcmode="lin" valueType="num">
                                      <p:cBhvr>
                                        <p:cTn id="2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anim calcmode="lin" valueType="num">
                                      <p:cBhvr>
                                        <p:cTn id="31" dur="500" fill="hold"/>
                                        <p:tgtEl>
                                          <p:spTgt spid="25"/>
                                        </p:tgtEl>
                                        <p:attrNameLst>
                                          <p:attrName>ppt_x</p:attrName>
                                        </p:attrNameLst>
                                      </p:cBhvr>
                                      <p:tavLst>
                                        <p:tav tm="0">
                                          <p:val>
                                            <p:strVal val="#ppt_x"/>
                                          </p:val>
                                        </p:tav>
                                        <p:tav tm="100000">
                                          <p:val>
                                            <p:strVal val="#ppt_x"/>
                                          </p:val>
                                        </p:tav>
                                      </p:tavLst>
                                    </p:anim>
                                    <p:anim calcmode="lin" valueType="num">
                                      <p:cBhvr>
                                        <p:cTn id="3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anim calcmode="lin" valueType="num">
                                      <p:cBhvr>
                                        <p:cTn id="38" dur="500" fill="hold"/>
                                        <p:tgtEl>
                                          <p:spTgt spid="27"/>
                                        </p:tgtEl>
                                        <p:attrNameLst>
                                          <p:attrName>ppt_x</p:attrName>
                                        </p:attrNameLst>
                                      </p:cBhvr>
                                      <p:tavLst>
                                        <p:tav tm="0">
                                          <p:val>
                                            <p:strVal val="#ppt_x"/>
                                          </p:val>
                                        </p:tav>
                                        <p:tav tm="100000">
                                          <p:val>
                                            <p:strVal val="#ppt_x"/>
                                          </p:val>
                                        </p:tav>
                                      </p:tavLst>
                                    </p:anim>
                                    <p:anim calcmode="lin" valueType="num">
                                      <p:cBhvr>
                                        <p:cTn id="3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anim calcmode="lin" valueType="num">
                                      <p:cBhvr>
                                        <p:cTn id="45" dur="500" fill="hold"/>
                                        <p:tgtEl>
                                          <p:spTgt spid="29"/>
                                        </p:tgtEl>
                                        <p:attrNameLst>
                                          <p:attrName>ppt_x</p:attrName>
                                        </p:attrNameLst>
                                      </p:cBhvr>
                                      <p:tavLst>
                                        <p:tav tm="0">
                                          <p:val>
                                            <p:strVal val="#ppt_x"/>
                                          </p:val>
                                        </p:tav>
                                        <p:tav tm="100000">
                                          <p:val>
                                            <p:strVal val="#ppt_x"/>
                                          </p:val>
                                        </p:tav>
                                      </p:tavLst>
                                    </p:anim>
                                    <p:anim calcmode="lin" valueType="num">
                                      <p:cBhvr>
                                        <p:cTn id="4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background with black text&#10;&#10;Description automatically generated">
            <a:extLst>
              <a:ext uri="{FF2B5EF4-FFF2-40B4-BE49-F238E27FC236}">
                <a16:creationId xmlns:a16="http://schemas.microsoft.com/office/drawing/2014/main" id="{2AC8614B-E4EC-3DDE-A304-D3694C19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and white background&#10;&#10;Description automatically generated">
            <a:extLst>
              <a:ext uri="{FF2B5EF4-FFF2-40B4-BE49-F238E27FC236}">
                <a16:creationId xmlns:a16="http://schemas.microsoft.com/office/drawing/2014/main" id="{F95C5E7B-A6BE-D870-21EC-59AA32A3F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black background with blue text&#10;&#10;Description automatically generated">
            <a:extLst>
              <a:ext uri="{FF2B5EF4-FFF2-40B4-BE49-F238E27FC236}">
                <a16:creationId xmlns:a16="http://schemas.microsoft.com/office/drawing/2014/main" id="{3468EF77-14B4-1901-DC6A-82906CC58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7F94253F-CCBA-29FE-3ED4-F5CB2628A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F30683C-D6E4-228F-8A6B-613B54C034B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11" name="Picture 10" descr="A black screen with yellow text&#10;&#10;Description automatically generated">
            <a:extLst>
              <a:ext uri="{FF2B5EF4-FFF2-40B4-BE49-F238E27FC236}">
                <a16:creationId xmlns:a16="http://schemas.microsoft.com/office/drawing/2014/main" id="{819E28E0-D7A1-CB54-116F-44D71A4B9A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72738"/>
            <a:ext cx="12192000" cy="6858000"/>
          </a:xfrm>
          <a:prstGeom prst="rect">
            <a:avLst/>
          </a:prstGeom>
        </p:spPr>
      </p:pic>
      <p:pic>
        <p:nvPicPr>
          <p:cNvPr id="13" name="Picture 12" descr="A blue text on a black background&#10;&#10;Description automatically generated">
            <a:extLst>
              <a:ext uri="{FF2B5EF4-FFF2-40B4-BE49-F238E27FC236}">
                <a16:creationId xmlns:a16="http://schemas.microsoft.com/office/drawing/2014/main" id="{E1B13435-6B54-F07D-BA57-E3CC685A8F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6891" y="2555078"/>
            <a:ext cx="4671846" cy="671422"/>
          </a:xfrm>
          <a:prstGeom prst="rect">
            <a:avLst/>
          </a:prstGeom>
        </p:spPr>
      </p:pic>
      <p:pic>
        <p:nvPicPr>
          <p:cNvPr id="15" name="Picture 14" descr="A blue text on a black background&#10;&#10;Description automatically generated">
            <a:extLst>
              <a:ext uri="{FF2B5EF4-FFF2-40B4-BE49-F238E27FC236}">
                <a16:creationId xmlns:a16="http://schemas.microsoft.com/office/drawing/2014/main" id="{4500D667-B68A-B370-09C8-E8D59C9327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6891" y="3396596"/>
            <a:ext cx="2045494" cy="327903"/>
          </a:xfrm>
          <a:prstGeom prst="rect">
            <a:avLst/>
          </a:prstGeom>
        </p:spPr>
      </p:pic>
      <p:pic>
        <p:nvPicPr>
          <p:cNvPr id="17" name="Picture 16" descr="Blue text on a black background&#10;&#10;Description automatically generated">
            <a:extLst>
              <a:ext uri="{FF2B5EF4-FFF2-40B4-BE49-F238E27FC236}">
                <a16:creationId xmlns:a16="http://schemas.microsoft.com/office/drawing/2014/main" id="{9F3B6284-15D0-7886-1434-69AA6C394C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6891" y="3940613"/>
            <a:ext cx="4509456" cy="671422"/>
          </a:xfrm>
          <a:prstGeom prst="rect">
            <a:avLst/>
          </a:prstGeom>
        </p:spPr>
      </p:pic>
      <p:pic>
        <p:nvPicPr>
          <p:cNvPr id="19" name="Picture 18">
            <a:extLst>
              <a:ext uri="{FF2B5EF4-FFF2-40B4-BE49-F238E27FC236}">
                <a16:creationId xmlns:a16="http://schemas.microsoft.com/office/drawing/2014/main" id="{015C6885-6235-2662-9630-10EED325DD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6891" y="4831250"/>
            <a:ext cx="2713792" cy="287306"/>
          </a:xfrm>
          <a:prstGeom prst="rect">
            <a:avLst/>
          </a:prstGeom>
        </p:spPr>
      </p:pic>
      <p:pic>
        <p:nvPicPr>
          <p:cNvPr id="21" name="Picture 20" descr="A black background with blue text&#10;&#10;Description automatically generated">
            <a:extLst>
              <a:ext uri="{FF2B5EF4-FFF2-40B4-BE49-F238E27FC236}">
                <a16:creationId xmlns:a16="http://schemas.microsoft.com/office/drawing/2014/main" id="{C453CBFA-144D-B793-2D29-7C3A41A016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09751" y="5441907"/>
            <a:ext cx="3381709" cy="577576"/>
          </a:xfrm>
          <a:prstGeom prst="rect">
            <a:avLst/>
          </a:prstGeom>
        </p:spPr>
      </p:pic>
      <p:pic>
        <p:nvPicPr>
          <p:cNvPr id="4" name="Picture 3">
            <a:extLst>
              <a:ext uri="{FF2B5EF4-FFF2-40B4-BE49-F238E27FC236}">
                <a16:creationId xmlns:a16="http://schemas.microsoft.com/office/drawing/2014/main" id="{592CC0F9-63BF-8F87-060B-E2A191A90A7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42179205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1+#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00"/>
                                        <p:tgtEl>
                                          <p:spTgt spid="3"/>
                                        </p:tgtEl>
                                      </p:cBhvr>
                                    </p:animEffect>
                                  </p:childTnLst>
                                </p:cTn>
                              </p:par>
                              <p:par>
                                <p:cTn id="13" presetID="8"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6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600"/>
                                        <p:tgtEl>
                                          <p:spTgt spid="9"/>
                                        </p:tgtEl>
                                      </p:cBhvr>
                                    </p:animEffect>
                                  </p:childTnLst>
                                </p:cTn>
                              </p:par>
                            </p:childTnLst>
                          </p:cTn>
                        </p:par>
                        <p:par>
                          <p:cTn id="19" fill="hold">
                            <p:stCondLst>
                              <p:cond delay="14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19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background with black text&#10;&#10;Description automatically generated">
            <a:extLst>
              <a:ext uri="{FF2B5EF4-FFF2-40B4-BE49-F238E27FC236}">
                <a16:creationId xmlns:a16="http://schemas.microsoft.com/office/drawing/2014/main" id="{B6615A58-3A84-7BA4-4723-6F86578CC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771C7FE-E2BE-51A6-2A01-E3D8967D3A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1998" cy="6857999"/>
          </a:xfrm>
          <a:prstGeom prst="rect">
            <a:avLst/>
          </a:prstGeom>
        </p:spPr>
      </p:pic>
      <p:pic>
        <p:nvPicPr>
          <p:cNvPr id="11" name="Picture 10" descr="A black screen with blue text&#10;&#10;Description automatically generated">
            <a:extLst>
              <a:ext uri="{FF2B5EF4-FFF2-40B4-BE49-F238E27FC236}">
                <a16:creationId xmlns:a16="http://schemas.microsoft.com/office/drawing/2014/main" id="{2F56BA4E-D70D-EDD8-9170-5CFB9C81A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47A2252-6A90-FAA9-A6AB-486D308203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19575179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
                                        <p:tgtEl>
                                          <p:spTgt spid="11"/>
                                        </p:tgtEl>
                                      </p:cBhvr>
                                    </p:animEffect>
                                  </p:childTnLst>
                                </p:cTn>
                              </p:par>
                            </p:childTnLst>
                          </p:cTn>
                        </p:par>
                        <p:par>
                          <p:cTn id="8" fill="hold">
                            <p:stCondLst>
                              <p:cond delay="600"/>
                            </p:stCondLst>
                            <p:childTnLst>
                              <p:par>
                                <p:cTn id="9" presetID="42" presetClass="entr" presetSubtype="0" fill="hold" nodeType="afterEffect">
                                  <p:stCondLst>
                                    <p:cond delay="4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anim calcmode="lin" valueType="num">
                                      <p:cBhvr>
                                        <p:cTn id="12" dur="400" fill="hold"/>
                                        <p:tgtEl>
                                          <p:spTgt spid="13"/>
                                        </p:tgtEl>
                                        <p:attrNameLst>
                                          <p:attrName>ppt_x</p:attrName>
                                        </p:attrNameLst>
                                      </p:cBhvr>
                                      <p:tavLst>
                                        <p:tav tm="0">
                                          <p:val>
                                            <p:strVal val="#ppt_x"/>
                                          </p:val>
                                        </p:tav>
                                        <p:tav tm="100000">
                                          <p:val>
                                            <p:strVal val="#ppt_x"/>
                                          </p:val>
                                        </p:tav>
                                      </p:tavLst>
                                    </p:anim>
                                    <p:anim calcmode="lin" valueType="num">
                                      <p:cBhvr>
                                        <p:cTn id="13" dur="4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4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black text&#10;&#10;Description automatically generated">
            <a:extLst>
              <a:ext uri="{FF2B5EF4-FFF2-40B4-BE49-F238E27FC236}">
                <a16:creationId xmlns:a16="http://schemas.microsoft.com/office/drawing/2014/main" id="{6F0848D1-E93B-ADC6-D857-AB0AA1890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ack screen with blue text&#10;&#10;Description automatically generated">
            <a:extLst>
              <a:ext uri="{FF2B5EF4-FFF2-40B4-BE49-F238E27FC236}">
                <a16:creationId xmlns:a16="http://schemas.microsoft.com/office/drawing/2014/main" id="{5F5A09FC-53A3-4820-59F6-247ED6A65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descr="A yellow rectangular sign with black text&#10;&#10;Description automatically generated">
            <a:extLst>
              <a:ext uri="{FF2B5EF4-FFF2-40B4-BE49-F238E27FC236}">
                <a16:creationId xmlns:a16="http://schemas.microsoft.com/office/drawing/2014/main" id="{0DBEEDDE-C8F9-C976-1E80-460DEF648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4" name="Picture 43" descr="A red and white sign with white text&#10;&#10;Description automatically generated">
            <a:extLst>
              <a:ext uri="{FF2B5EF4-FFF2-40B4-BE49-F238E27FC236}">
                <a16:creationId xmlns:a16="http://schemas.microsoft.com/office/drawing/2014/main" id="{AE927382-84B9-405E-3C3F-548D590F0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descr="A yellow speech bubble with black text&#10;&#10;Description automatically generated">
            <a:extLst>
              <a:ext uri="{FF2B5EF4-FFF2-40B4-BE49-F238E27FC236}">
                <a16:creationId xmlns:a16="http://schemas.microsoft.com/office/drawing/2014/main" id="{B7B07C76-038F-DF1E-5F00-D5EB547665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red square with white text on it&#10;&#10;Description automatically generated">
            <a:extLst>
              <a:ext uri="{FF2B5EF4-FFF2-40B4-BE49-F238E27FC236}">
                <a16:creationId xmlns:a16="http://schemas.microsoft.com/office/drawing/2014/main" id="{C84A2228-568F-8DDE-BF8D-C54C8A4F40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yellow speech bubble with black text&#10;&#10;Description automatically generated">
            <a:extLst>
              <a:ext uri="{FF2B5EF4-FFF2-40B4-BE49-F238E27FC236}">
                <a16:creationId xmlns:a16="http://schemas.microsoft.com/office/drawing/2014/main" id="{AE95F8F8-75FC-D97D-BAC3-9E2136A681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red and white sign with white text&#10;&#10;Description automatically generated">
            <a:extLst>
              <a:ext uri="{FF2B5EF4-FFF2-40B4-BE49-F238E27FC236}">
                <a16:creationId xmlns:a16="http://schemas.microsoft.com/office/drawing/2014/main" id="{4A17032F-BEFB-1A89-1D9F-B159F60BEF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yellow speech bubble with black text&#10;&#10;Description automatically generated">
            <a:extLst>
              <a:ext uri="{FF2B5EF4-FFF2-40B4-BE49-F238E27FC236}">
                <a16:creationId xmlns:a16="http://schemas.microsoft.com/office/drawing/2014/main" id="{98A8868A-6D9A-710F-91F7-BC535A06E1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green square with white text&#10;&#10;Description automatically generated">
            <a:extLst>
              <a:ext uri="{FF2B5EF4-FFF2-40B4-BE49-F238E27FC236}">
                <a16:creationId xmlns:a16="http://schemas.microsoft.com/office/drawing/2014/main" id="{FEB4CF74-BE7E-CBDC-8383-9203662682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background with purple and blue bubbles&#10;&#10;Description automatically generated">
            <a:extLst>
              <a:ext uri="{FF2B5EF4-FFF2-40B4-BE49-F238E27FC236}">
                <a16:creationId xmlns:a16="http://schemas.microsoft.com/office/drawing/2014/main" id="{855DBF3E-3A4D-C686-F89C-81EE828D1F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81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800"/>
                                        <p:tgtEl>
                                          <p:spTgt spid="7"/>
                                        </p:tgtEl>
                                      </p:cBhvr>
                                    </p:animEffect>
                                    <p:anim calcmode="lin" valueType="num">
                                      <p:cBhvr>
                                        <p:cTn id="11" dur="800" fill="hold"/>
                                        <p:tgtEl>
                                          <p:spTgt spid="7"/>
                                        </p:tgtEl>
                                        <p:attrNameLst>
                                          <p:attrName>ppt_x</p:attrName>
                                        </p:attrNameLst>
                                      </p:cBhvr>
                                      <p:tavLst>
                                        <p:tav tm="0">
                                          <p:val>
                                            <p:strVal val="#ppt_x"/>
                                          </p:val>
                                        </p:tav>
                                        <p:tav tm="100000">
                                          <p:val>
                                            <p:strVal val="#ppt_x"/>
                                          </p:val>
                                        </p:tav>
                                      </p:tavLst>
                                    </p:anim>
                                    <p:anim calcmode="lin" valueType="num">
                                      <p:cBhvr>
                                        <p:cTn id="12" dur="8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a:extLst>
              <a:ext uri="{FF2B5EF4-FFF2-40B4-BE49-F238E27FC236}">
                <a16:creationId xmlns:a16="http://schemas.microsoft.com/office/drawing/2014/main" id="{B34812C5-74B3-2C50-30C5-0C16E63D9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black screen with blue text&#10;&#10;Description automatically generated">
            <a:extLst>
              <a:ext uri="{FF2B5EF4-FFF2-40B4-BE49-F238E27FC236}">
                <a16:creationId xmlns:a16="http://schemas.microsoft.com/office/drawing/2014/main" id="{2BC18F89-60D8-B477-8068-B48F87E36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075"/>
            <a:ext cx="12192000" cy="6858000"/>
          </a:xfrm>
          <a:prstGeom prst="rect">
            <a:avLst/>
          </a:prstGeom>
        </p:spPr>
      </p:pic>
      <p:pic>
        <p:nvPicPr>
          <p:cNvPr id="6" name="Picture 5" descr="A purple rectangle with blue circles and dots&#10;&#10;Description automatically generated">
            <a:extLst>
              <a:ext uri="{FF2B5EF4-FFF2-40B4-BE49-F238E27FC236}">
                <a16:creationId xmlns:a16="http://schemas.microsoft.com/office/drawing/2014/main" id="{065295E8-47DE-56B5-36DB-E7668819A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computer screen shot of a building&#10;&#10;Description automatically generated">
            <a:extLst>
              <a:ext uri="{FF2B5EF4-FFF2-40B4-BE49-F238E27FC236}">
                <a16:creationId xmlns:a16="http://schemas.microsoft.com/office/drawing/2014/main" id="{C45598E4-ED47-A62A-0C47-DEB84D016A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descr="A building with a pointy top&#10;&#10;Description automatically generated">
            <a:extLst>
              <a:ext uri="{FF2B5EF4-FFF2-40B4-BE49-F238E27FC236}">
                <a16:creationId xmlns:a16="http://schemas.microsoft.com/office/drawing/2014/main" id="{D543C4A9-55CA-B38E-0724-0CE1A10C9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DF1C9806-1C6A-99F8-1479-091DD16E5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descr="A computer with a coin and a box&#10;&#10;Description automatically generated with medium confidence">
            <a:extLst>
              <a:ext uri="{FF2B5EF4-FFF2-40B4-BE49-F238E27FC236}">
                <a16:creationId xmlns:a16="http://schemas.microsoft.com/office/drawing/2014/main" id="{B244946B-8F28-5CA6-E197-A83091B4C0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xelated city with tall buildings&#10;&#10;Description automatically generated">
            <a:extLst>
              <a:ext uri="{FF2B5EF4-FFF2-40B4-BE49-F238E27FC236}">
                <a16:creationId xmlns:a16="http://schemas.microsoft.com/office/drawing/2014/main" id="{B9617177-8CF3-7D20-8FB3-9E28708E49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18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blue letters&#10;&#10;Description automatically generated">
            <a:extLst>
              <a:ext uri="{FF2B5EF4-FFF2-40B4-BE49-F238E27FC236}">
                <a16:creationId xmlns:a16="http://schemas.microsoft.com/office/drawing/2014/main" id="{BEFD1B07-7C68-0782-3F9B-B83C6205B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54" y="5426075"/>
            <a:ext cx="2450015" cy="887022"/>
          </a:xfrm>
          <a:prstGeom prst="rect">
            <a:avLst/>
          </a:prstGeom>
        </p:spPr>
      </p:pic>
      <p:pic>
        <p:nvPicPr>
          <p:cNvPr id="13" name="Picture 12" descr="Blue letters on a black background&#10;&#10;Description automatically generated">
            <a:extLst>
              <a:ext uri="{FF2B5EF4-FFF2-40B4-BE49-F238E27FC236}">
                <a16:creationId xmlns:a16="http://schemas.microsoft.com/office/drawing/2014/main" id="{41891B25-83DB-39DE-316F-386ACCA34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54" y="828691"/>
            <a:ext cx="2271823" cy="430269"/>
          </a:xfrm>
          <a:prstGeom prst="rect">
            <a:avLst/>
          </a:prstGeom>
        </p:spPr>
      </p:pic>
    </p:spTree>
    <p:extLst>
      <p:ext uri="{BB962C8B-B14F-4D97-AF65-F5344CB8AC3E}">
        <p14:creationId xmlns:p14="http://schemas.microsoft.com/office/powerpoint/2010/main" val="6681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FCA359-6709-E00F-309E-1A41A62CAA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7999"/>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7D36F698-ED00-627D-0D9A-D46ED3635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CF9E55-65AA-33A8-0008-11BE035235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 y="0"/>
            <a:ext cx="12191998" cy="6857999"/>
          </a:xfrm>
          <a:prstGeom prst="rect">
            <a:avLst/>
          </a:prstGeom>
        </p:spPr>
      </p:pic>
      <p:pic>
        <p:nvPicPr>
          <p:cNvPr id="15" name="Picture 14">
            <a:extLst>
              <a:ext uri="{FF2B5EF4-FFF2-40B4-BE49-F238E27FC236}">
                <a16:creationId xmlns:a16="http://schemas.microsoft.com/office/drawing/2014/main" id="{802A2F79-B48F-023F-BD97-3FECD84129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 y="0"/>
            <a:ext cx="12191998" cy="6857999"/>
          </a:xfrm>
          <a:prstGeom prst="rect">
            <a:avLst/>
          </a:prstGeom>
        </p:spPr>
      </p:pic>
      <p:pic>
        <p:nvPicPr>
          <p:cNvPr id="18" name="Picture 17">
            <a:extLst>
              <a:ext uri="{FF2B5EF4-FFF2-40B4-BE49-F238E27FC236}">
                <a16:creationId xmlns:a16="http://schemas.microsoft.com/office/drawing/2014/main" id="{9106FBC0-9056-0743-460F-67107D72C2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 y="0"/>
            <a:ext cx="12191998" cy="6857999"/>
          </a:xfrm>
          <a:prstGeom prst="rect">
            <a:avLst/>
          </a:prstGeom>
        </p:spPr>
      </p:pic>
      <p:pic>
        <p:nvPicPr>
          <p:cNvPr id="20" name="Picture 19">
            <a:extLst>
              <a:ext uri="{FF2B5EF4-FFF2-40B4-BE49-F238E27FC236}">
                <a16:creationId xmlns:a16="http://schemas.microsoft.com/office/drawing/2014/main" id="{F8F4FA2E-4B8E-6DDB-EC11-2993BB3BB9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253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childTnLst>
                                </p:cTn>
                              </p:par>
                              <p:par>
                                <p:cTn id="8" presetID="10" presetClass="entr" presetSubtype="0" fill="hold" nodeType="withEffect">
                                  <p:stCondLst>
                                    <p:cond delay="4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800"/>
                                        <p:tgtEl>
                                          <p:spTgt spid="7"/>
                                        </p:tgtEl>
                                      </p:cBhvr>
                                    </p:animEffect>
                                    <p:set>
                                      <p:cBhvr>
                                        <p:cTn id="15" dur="1" fill="hold">
                                          <p:stCondLst>
                                            <p:cond delay="7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800"/>
                                        <p:tgtEl>
                                          <p:spTgt spid="15"/>
                                        </p:tgtEl>
                                      </p:cBhvr>
                                    </p:animEffect>
                                    <p:set>
                                      <p:cBhvr>
                                        <p:cTn id="25" dur="1" fill="hold">
                                          <p:stCondLst>
                                            <p:cond delay="7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800"/>
                                        <p:tgtEl>
                                          <p:spTgt spid="18"/>
                                        </p:tgtEl>
                                      </p:cBhvr>
                                    </p:animEffect>
                                    <p:set>
                                      <p:cBhvr>
                                        <p:cTn id="35" dur="1" fill="hold">
                                          <p:stCondLst>
                                            <p:cond delay="7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black text&#10;&#10;Description automatically generated">
            <a:extLst>
              <a:ext uri="{FF2B5EF4-FFF2-40B4-BE49-F238E27FC236}">
                <a16:creationId xmlns:a16="http://schemas.microsoft.com/office/drawing/2014/main" id="{AE5F2A9C-044B-FD55-FF19-FE08742AB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yellow and black rectangle&#10;&#10;Description automatically generated">
            <a:extLst>
              <a:ext uri="{FF2B5EF4-FFF2-40B4-BE49-F238E27FC236}">
                <a16:creationId xmlns:a16="http://schemas.microsoft.com/office/drawing/2014/main" id="{57B9FC54-F6DE-5498-82A8-2BF6E21F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5D1E048-9CA9-34E3-B615-8A2A6078CF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11" name="Picture 10" descr="A blue rectangular sign with white letters&#10;&#10;Description automatically generated">
            <a:extLst>
              <a:ext uri="{FF2B5EF4-FFF2-40B4-BE49-F238E27FC236}">
                <a16:creationId xmlns:a16="http://schemas.microsoft.com/office/drawing/2014/main" id="{92B86822-7FB9-7035-80C3-4775BF15E7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8902" y="3421988"/>
            <a:ext cx="5128822" cy="672781"/>
          </a:xfrm>
          <a:prstGeom prst="rect">
            <a:avLst/>
          </a:prstGeom>
        </p:spPr>
      </p:pic>
      <p:pic>
        <p:nvPicPr>
          <p:cNvPr id="13" name="Picture 12" descr="A purple rectangular sign with white letters&#10;&#10;Description automatically generated">
            <a:extLst>
              <a:ext uri="{FF2B5EF4-FFF2-40B4-BE49-F238E27FC236}">
                <a16:creationId xmlns:a16="http://schemas.microsoft.com/office/drawing/2014/main" id="{350560B3-E551-AB90-4C55-B8832A9F18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902" y="5451641"/>
            <a:ext cx="5128822" cy="672781"/>
          </a:xfrm>
          <a:prstGeom prst="rect">
            <a:avLst/>
          </a:prstGeom>
        </p:spPr>
      </p:pic>
      <p:pic>
        <p:nvPicPr>
          <p:cNvPr id="17" name="Picture 16" descr="A blue rectangular sign with white letters&#10;&#10;Description automatically generated">
            <a:extLst>
              <a:ext uri="{FF2B5EF4-FFF2-40B4-BE49-F238E27FC236}">
                <a16:creationId xmlns:a16="http://schemas.microsoft.com/office/drawing/2014/main" id="{652324C4-5F14-A057-AB65-FC8FE7F960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8902" y="700825"/>
            <a:ext cx="5128822" cy="672781"/>
          </a:xfrm>
          <a:prstGeom prst="rect">
            <a:avLst/>
          </a:prstGeom>
        </p:spPr>
      </p:pic>
      <p:pic>
        <p:nvPicPr>
          <p:cNvPr id="19" name="Picture 18" descr="A blue sign with white text&#10;&#10;Description automatically generated">
            <a:extLst>
              <a:ext uri="{FF2B5EF4-FFF2-40B4-BE49-F238E27FC236}">
                <a16:creationId xmlns:a16="http://schemas.microsoft.com/office/drawing/2014/main" id="{0465002B-8DF0-4A88-7CBC-216D857DE1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8902" y="1382177"/>
            <a:ext cx="5128822" cy="672781"/>
          </a:xfrm>
          <a:prstGeom prst="rect">
            <a:avLst/>
          </a:prstGeom>
        </p:spPr>
      </p:pic>
      <p:pic>
        <p:nvPicPr>
          <p:cNvPr id="21" name="Picture 20" descr="A blue sign with white letters&#10;&#10;Description automatically generated">
            <a:extLst>
              <a:ext uri="{FF2B5EF4-FFF2-40B4-BE49-F238E27FC236}">
                <a16:creationId xmlns:a16="http://schemas.microsoft.com/office/drawing/2014/main" id="{E9E3E1C5-32BB-450D-99A2-1B1782C694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8902" y="2062114"/>
            <a:ext cx="5128822" cy="672781"/>
          </a:xfrm>
          <a:prstGeom prst="rect">
            <a:avLst/>
          </a:prstGeom>
        </p:spPr>
      </p:pic>
      <p:pic>
        <p:nvPicPr>
          <p:cNvPr id="23" name="Picture 22" descr="A blue rectangular sign with white letters&#10;&#10;Description automatically generated">
            <a:extLst>
              <a:ext uri="{FF2B5EF4-FFF2-40B4-BE49-F238E27FC236}">
                <a16:creationId xmlns:a16="http://schemas.microsoft.com/office/drawing/2014/main" id="{F93A6A09-B39C-C555-A536-E5E54963D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68902" y="2742051"/>
            <a:ext cx="5128822" cy="672781"/>
          </a:xfrm>
          <a:prstGeom prst="rect">
            <a:avLst/>
          </a:prstGeom>
        </p:spPr>
      </p:pic>
      <p:pic>
        <p:nvPicPr>
          <p:cNvPr id="27" name="Picture 26" descr="A purple rectangular sign with white letters&#10;&#10;Description automatically generated">
            <a:extLst>
              <a:ext uri="{FF2B5EF4-FFF2-40B4-BE49-F238E27FC236}">
                <a16:creationId xmlns:a16="http://schemas.microsoft.com/office/drawing/2014/main" id="{F90F3439-5F4D-C359-AD2E-16BD39166C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68902" y="4101925"/>
            <a:ext cx="5128822" cy="672781"/>
          </a:xfrm>
          <a:prstGeom prst="rect">
            <a:avLst/>
          </a:prstGeom>
        </p:spPr>
      </p:pic>
      <p:pic>
        <p:nvPicPr>
          <p:cNvPr id="29" name="Picture 28" descr="A purple rectangular sign with white letters&#10;&#10;Description automatically generated">
            <a:extLst>
              <a:ext uri="{FF2B5EF4-FFF2-40B4-BE49-F238E27FC236}">
                <a16:creationId xmlns:a16="http://schemas.microsoft.com/office/drawing/2014/main" id="{5B9538B4-BB7B-2988-7757-75FFEC6762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68902" y="4781862"/>
            <a:ext cx="5128822" cy="672781"/>
          </a:xfrm>
          <a:prstGeom prst="rect">
            <a:avLst/>
          </a:prstGeom>
        </p:spPr>
      </p:pic>
    </p:spTree>
    <p:extLst>
      <p:ext uri="{BB962C8B-B14F-4D97-AF65-F5344CB8AC3E}">
        <p14:creationId xmlns:p14="http://schemas.microsoft.com/office/powerpoint/2010/main" val="142391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1+#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42"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1+#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1+#ppt_w/2"/>
                                          </p:val>
                                        </p:tav>
                                        <p:tav tm="100000">
                                          <p:val>
                                            <p:strVal val="#ppt_x"/>
                                          </p:val>
                                        </p:tav>
                                      </p:tavLst>
                                    </p:anim>
                                    <p:anim calcmode="lin" valueType="num">
                                      <p:cBhvr additive="base">
                                        <p:cTn id="5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CAC617-4100-F4B4-DCDA-ABC61484B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134810-F52C-DE3D-0E26-E9B55D87C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722E97B5-9A43-320A-EA62-1E6819069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8ED22B99-A1C5-F0E7-960F-3504A74B2B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9D28F003-E939-3AA6-F8B2-83884294D42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36493856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1000"/>
                                        <p:tgtEl>
                                          <p:spTgt spid="1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800"/>
                                        <p:tgtEl>
                                          <p:spTgt spid="15"/>
                                        </p:tgtEl>
                                      </p:cBhvr>
                                    </p:animEffect>
                                  </p:childTnLst>
                                </p:cTn>
                              </p:par>
                            </p:childTnLst>
                          </p:cTn>
                        </p:par>
                        <p:par>
                          <p:cTn id="16" fill="hold">
                            <p:stCondLst>
                              <p:cond delay="23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600"/>
                                        <p:tgtEl>
                                          <p:spTgt spid="17"/>
                                        </p:tgtEl>
                                      </p:cBhvr>
                                    </p:animEffect>
                                    <p:anim calcmode="lin" valueType="num">
                                      <p:cBhvr>
                                        <p:cTn id="20" dur="600" fill="hold"/>
                                        <p:tgtEl>
                                          <p:spTgt spid="17"/>
                                        </p:tgtEl>
                                        <p:attrNameLst>
                                          <p:attrName>ppt_x</p:attrName>
                                        </p:attrNameLst>
                                      </p:cBhvr>
                                      <p:tavLst>
                                        <p:tav tm="0">
                                          <p:val>
                                            <p:strVal val="#ppt_x"/>
                                          </p:val>
                                        </p:tav>
                                        <p:tav tm="100000">
                                          <p:val>
                                            <p:strVal val="#ppt_x"/>
                                          </p:val>
                                        </p:tav>
                                      </p:tavLst>
                                    </p:anim>
                                    <p:anim calcmode="lin" valueType="num">
                                      <p:cBhvr>
                                        <p:cTn id="21" dur="6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and white lights&#10;&#10;Description automatically generated">
            <a:extLst>
              <a:ext uri="{FF2B5EF4-FFF2-40B4-BE49-F238E27FC236}">
                <a16:creationId xmlns:a16="http://schemas.microsoft.com/office/drawing/2014/main" id="{80492174-EDA6-EFD9-1949-1D6CD06F8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yellow and black rectangle&#10;&#10;Description automatically generated">
            <a:extLst>
              <a:ext uri="{FF2B5EF4-FFF2-40B4-BE49-F238E27FC236}">
                <a16:creationId xmlns:a16="http://schemas.microsoft.com/office/drawing/2014/main" id="{F012E8DA-6FF8-D81B-84C2-1A82B76E6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screen shot of a game&#10;&#10;Description automatically generated">
            <a:extLst>
              <a:ext uri="{FF2B5EF4-FFF2-40B4-BE49-F238E27FC236}">
                <a16:creationId xmlns:a16="http://schemas.microsoft.com/office/drawing/2014/main" id="{71487C4E-66BF-9DF5-1E20-078FBD63D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F8A7D0B-21F0-6FB1-959F-DD2252CDA7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13" name="Picture 12" descr="A blue letter on a black background&#10;&#10;Description automatically generated">
            <a:extLst>
              <a:ext uri="{FF2B5EF4-FFF2-40B4-BE49-F238E27FC236}">
                <a16:creationId xmlns:a16="http://schemas.microsoft.com/office/drawing/2014/main" id="{2CCCAAD4-F6CF-62D7-0F66-B6C36B5E5E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6010" y="1940560"/>
            <a:ext cx="3820614" cy="486014"/>
          </a:xfrm>
          <a:prstGeom prst="rect">
            <a:avLst/>
          </a:prstGeom>
        </p:spPr>
      </p:pic>
      <p:pic>
        <p:nvPicPr>
          <p:cNvPr id="15" name="Picture 14" descr="Blue text on a black background&#10;&#10;Description automatically generated">
            <a:extLst>
              <a:ext uri="{FF2B5EF4-FFF2-40B4-BE49-F238E27FC236}">
                <a16:creationId xmlns:a16="http://schemas.microsoft.com/office/drawing/2014/main" id="{355F144B-285D-E8F3-2EA4-B354CD435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2352" y="2657009"/>
            <a:ext cx="4924271" cy="759397"/>
          </a:xfrm>
          <a:prstGeom prst="rect">
            <a:avLst/>
          </a:prstGeom>
        </p:spPr>
      </p:pic>
      <p:pic>
        <p:nvPicPr>
          <p:cNvPr id="17" name="Picture 16">
            <a:extLst>
              <a:ext uri="{FF2B5EF4-FFF2-40B4-BE49-F238E27FC236}">
                <a16:creationId xmlns:a16="http://schemas.microsoft.com/office/drawing/2014/main" id="{2B68E2D6-DA72-4EED-CDCC-D8DDD282DC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1342" y="3664589"/>
            <a:ext cx="5275281" cy="486014"/>
          </a:xfrm>
          <a:prstGeom prst="rect">
            <a:avLst/>
          </a:prstGeom>
        </p:spPr>
      </p:pic>
      <p:pic>
        <p:nvPicPr>
          <p:cNvPr id="19" name="Picture 18">
            <a:extLst>
              <a:ext uri="{FF2B5EF4-FFF2-40B4-BE49-F238E27FC236}">
                <a16:creationId xmlns:a16="http://schemas.microsoft.com/office/drawing/2014/main" id="{118A8B48-38DD-A108-2C6A-B241E6B353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05215" y="4490076"/>
            <a:ext cx="5501409" cy="428637"/>
          </a:xfrm>
          <a:prstGeom prst="rect">
            <a:avLst/>
          </a:prstGeom>
        </p:spPr>
      </p:pic>
      <p:pic>
        <p:nvPicPr>
          <p:cNvPr id="21" name="Picture 20">
            <a:extLst>
              <a:ext uri="{FF2B5EF4-FFF2-40B4-BE49-F238E27FC236}">
                <a16:creationId xmlns:a16="http://schemas.microsoft.com/office/drawing/2014/main" id="{FCC64C31-A858-A45D-BD98-DAB0B9F519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7242" y="5243580"/>
            <a:ext cx="4529381" cy="428637"/>
          </a:xfrm>
          <a:prstGeom prst="rect">
            <a:avLst/>
          </a:prstGeom>
        </p:spPr>
      </p:pic>
    </p:spTree>
    <p:extLst>
      <p:ext uri="{BB962C8B-B14F-4D97-AF65-F5344CB8AC3E}">
        <p14:creationId xmlns:p14="http://schemas.microsoft.com/office/powerpoint/2010/main" val="36182367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1+#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00"/>
                                        <p:tgtEl>
                                          <p:spTgt spid="9"/>
                                        </p:tgtEl>
                                      </p:cBhvr>
                                    </p:animEffect>
                                  </p:childTnLst>
                                </p:cTn>
                              </p:par>
                            </p:childTnLst>
                          </p:cTn>
                        </p:par>
                        <p:par>
                          <p:cTn id="13" fill="hold">
                            <p:stCondLst>
                              <p:cond delay="14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text and a person pointing&#10;&#10;Description automatically generated">
            <a:extLst>
              <a:ext uri="{FF2B5EF4-FFF2-40B4-BE49-F238E27FC236}">
                <a16:creationId xmlns:a16="http://schemas.microsoft.com/office/drawing/2014/main" id="{D384C059-7A7D-308D-A804-AC2F96852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yellow circle with black text&#10;&#10;Description automatically generated">
            <a:extLst>
              <a:ext uri="{FF2B5EF4-FFF2-40B4-BE49-F238E27FC236}">
                <a16:creationId xmlns:a16="http://schemas.microsoft.com/office/drawing/2014/main" id="{BB53130A-7F2D-DACA-0D01-51C550859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A screen shot of a game&#10;&#10;Description automatically generated">
            <a:extLst>
              <a:ext uri="{FF2B5EF4-FFF2-40B4-BE49-F238E27FC236}">
                <a16:creationId xmlns:a16="http://schemas.microsoft.com/office/drawing/2014/main" id="{F046B246-F6D7-E912-2E0E-2C3139790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A screenshot of a video game&#10;&#10;Description automatically generated">
            <a:extLst>
              <a:ext uri="{FF2B5EF4-FFF2-40B4-BE49-F238E27FC236}">
                <a16:creationId xmlns:a16="http://schemas.microsoft.com/office/drawing/2014/main" id="{170D9F7C-5D50-ABAE-E546-F49D62A47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descr="A screenshot of a video game&#10;&#10;Description automatically generated">
            <a:extLst>
              <a:ext uri="{FF2B5EF4-FFF2-40B4-BE49-F238E27FC236}">
                <a16:creationId xmlns:a16="http://schemas.microsoft.com/office/drawing/2014/main" id="{C9F6EBBE-9155-B5D3-329A-F60FFD611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screenshot of a video game&#10;&#10;Description automatically generated">
            <a:extLst>
              <a:ext uri="{FF2B5EF4-FFF2-40B4-BE49-F238E27FC236}">
                <a16:creationId xmlns:a16="http://schemas.microsoft.com/office/drawing/2014/main" id="{9B75CE47-0D7E-78A9-18E4-AFAFBF908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descr="A screenshot of a video game&#10;&#10;Description automatically generated">
            <a:extLst>
              <a:ext uri="{FF2B5EF4-FFF2-40B4-BE49-F238E27FC236}">
                <a16:creationId xmlns:a16="http://schemas.microsoft.com/office/drawing/2014/main" id="{A253ECE2-4F07-986A-328F-D309FC142C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descr="A screenshot of a video game&#10;&#10;Description automatically generated">
            <a:extLst>
              <a:ext uri="{FF2B5EF4-FFF2-40B4-BE49-F238E27FC236}">
                <a16:creationId xmlns:a16="http://schemas.microsoft.com/office/drawing/2014/main" id="{A58555DA-0091-1D05-B7BF-10048BA28F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descr="A screenshot of a video game&#10;&#10;Description automatically generated">
            <a:extLst>
              <a:ext uri="{FF2B5EF4-FFF2-40B4-BE49-F238E27FC236}">
                <a16:creationId xmlns:a16="http://schemas.microsoft.com/office/drawing/2014/main" id="{3B374508-1472-9F27-FDBF-4F463F702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descr="A screenshot of a video game&#10;&#10;Description automatically generated">
            <a:extLst>
              <a:ext uri="{FF2B5EF4-FFF2-40B4-BE49-F238E27FC236}">
                <a16:creationId xmlns:a16="http://schemas.microsoft.com/office/drawing/2014/main" id="{958E7AFD-B936-A5C1-7F40-3D0D6084B0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descr="A screenshot of a video game&#10;&#10;Description automatically generated">
            <a:extLst>
              <a:ext uri="{FF2B5EF4-FFF2-40B4-BE49-F238E27FC236}">
                <a16:creationId xmlns:a16="http://schemas.microsoft.com/office/drawing/2014/main" id="{43D8DB7E-2BEC-E12C-CE6C-02B98354FC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descr="A screenshot of a video game&#10;&#10;Description automatically generated">
            <a:extLst>
              <a:ext uri="{FF2B5EF4-FFF2-40B4-BE49-F238E27FC236}">
                <a16:creationId xmlns:a16="http://schemas.microsoft.com/office/drawing/2014/main" id="{FF8CDF6A-9CC0-3144-3F60-482D5DB68A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576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0f0701d-9366-4d11-ac12-8917f7f36160" xsi:nil="true"/>
    <lcf76f155ced4ddcb4097134ff3c332f xmlns="d1fdf6f0-2baf-4f6e-a99e-31434028224d">
      <Terms xmlns="http://schemas.microsoft.com/office/infopath/2007/PartnerControls"/>
    </lcf76f155ced4ddcb4097134ff3c332f>
    <_dlc_DocId xmlns="90f0701d-9366-4d11-ac12-8917f7f36160">77HHXU433E45-1772514821-1193392</_dlc_DocId>
    <_dlc_DocIdUrl xmlns="90f0701d-9366-4d11-ac12-8917f7f36160">
      <Url>https://njcpa.sharepoint.com/sites/NJCPAFiles/_layouts/15/DocIdRedir.aspx?ID=77HHXU433E45-1772514821-1193392</Url>
      <Description>77HHXU433E45-1772514821-1193392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FF232268EACF3945883A583A76E8BB65" ma:contentTypeVersion="313" ma:contentTypeDescription="Create a new document." ma:contentTypeScope="" ma:versionID="111a127978915539435ac140dd557d78">
  <xsd:schema xmlns:xsd="http://www.w3.org/2001/XMLSchema" xmlns:xs="http://www.w3.org/2001/XMLSchema" xmlns:p="http://schemas.microsoft.com/office/2006/metadata/properties" xmlns:ns2="90f0701d-9366-4d11-ac12-8917f7f36160" xmlns:ns3="d1fdf6f0-2baf-4f6e-a99e-31434028224d" targetNamespace="http://schemas.microsoft.com/office/2006/metadata/properties" ma:root="true" ma:fieldsID="f6f35aaf35c23f6ecaf24bf51b8cb377" ns2:_="" ns3:_="">
    <xsd:import namespace="90f0701d-9366-4d11-ac12-8917f7f36160"/>
    <xsd:import namespace="d1fdf6f0-2baf-4f6e-a99e-31434028224d"/>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0701d-9366-4d11-ac12-8917f7f3616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e0bb5c9a-0c24-4f94-a666-3adeb3792d13}" ma:internalName="TaxCatchAll" ma:showField="CatchAllData" ma:web="90f0701d-9366-4d11-ac12-8917f7f3616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1fdf6f0-2baf-4f6e-a99e-31434028224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66f123e3-7acf-4f6b-9a6a-6f89d218e67b"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F68504-B9DC-43A9-A7BE-8B9CCFCD2B89}">
  <ds:schemaRefs>
    <ds:schemaRef ds:uri="http://schemas.microsoft.com/office/2006/metadata/properties"/>
    <ds:schemaRef ds:uri="http://schemas.microsoft.com/office/infopath/2007/PartnerControls"/>
    <ds:schemaRef ds:uri="90f0701d-9366-4d11-ac12-8917f7f36160"/>
    <ds:schemaRef ds:uri="d1fdf6f0-2baf-4f6e-a99e-31434028224d"/>
  </ds:schemaRefs>
</ds:datastoreItem>
</file>

<file path=customXml/itemProps2.xml><?xml version="1.0" encoding="utf-8"?>
<ds:datastoreItem xmlns:ds="http://schemas.openxmlformats.org/officeDocument/2006/customXml" ds:itemID="{9332DAB3-F5DF-430D-9127-70BC77C26DB4}">
  <ds:schemaRefs>
    <ds:schemaRef ds:uri="http://schemas.microsoft.com/sharepoint/v3/contenttype/forms"/>
  </ds:schemaRefs>
</ds:datastoreItem>
</file>

<file path=customXml/itemProps3.xml><?xml version="1.0" encoding="utf-8"?>
<ds:datastoreItem xmlns:ds="http://schemas.openxmlformats.org/officeDocument/2006/customXml" ds:itemID="{A1AA2D12-F969-4768-A289-BAC0CA220C73}">
  <ds:schemaRefs>
    <ds:schemaRef ds:uri="http://schemas.microsoft.com/sharepoint/events"/>
  </ds:schemaRefs>
</ds:datastoreItem>
</file>

<file path=customXml/itemProps4.xml><?xml version="1.0" encoding="utf-8"?>
<ds:datastoreItem xmlns:ds="http://schemas.openxmlformats.org/officeDocument/2006/customXml" ds:itemID="{ED01E100-F930-430A-A719-1B85285173D2}"/>
</file>

<file path=docProps/app.xml><?xml version="1.0" encoding="utf-8"?>
<Properties xmlns="http://schemas.openxmlformats.org/officeDocument/2006/extended-properties" xmlns:vt="http://schemas.openxmlformats.org/officeDocument/2006/docPropsVTypes">
  <TotalTime>1761</TotalTime>
  <Words>1887</Words>
  <Application>Microsoft Office PowerPoint</Application>
  <PresentationFormat>Widescreen</PresentationFormat>
  <Paragraphs>100</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 Espiritu</dc:creator>
  <cp:lastModifiedBy>Diane Espiritu</cp:lastModifiedBy>
  <cp:revision>28</cp:revision>
  <dcterms:created xsi:type="dcterms:W3CDTF">2024-09-13T15:29:40Z</dcterms:created>
  <dcterms:modified xsi:type="dcterms:W3CDTF">2025-09-09T20:27:57Z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0x010100FF232268EACF3945883A583A76E8BB65</vt:lpwstr>
  </property>
  <property fmtid="{D5CDD505-2E9C-101B-9397-08002B2CF9AE}" pid="3" name="_dlc_DocIdItemGuid">
    <vt:lpwstr>e4874b52-370e-4345-8b32-780da00ee696</vt:lpwstr>
  </property>
  <property fmtid="{D5CDD505-2E9C-101B-9397-08002B2CF9AE}" pid="4" name="MediaServiceImageTags">
    <vt:lpwstr/>
  </property>
</Properties>
</file>